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69" r:id="rId3"/>
    <p:sldId id="270" r:id="rId4"/>
    <p:sldId id="272" r:id="rId5"/>
    <p:sldId id="273" r:id="rId6"/>
    <p:sldId id="278" r:id="rId7"/>
    <p:sldId id="274" r:id="rId8"/>
    <p:sldId id="276" r:id="rId9"/>
    <p:sldId id="27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000" autoAdjust="0"/>
    <p:restoredTop sz="94660"/>
  </p:normalViewPr>
  <p:slideViewPr>
    <p:cSldViewPr snapToGrid="0">
      <p:cViewPr varScale="1">
        <p:scale>
          <a:sx n="34" d="100"/>
          <a:sy n="34" d="100"/>
        </p:scale>
        <p:origin x="90" y="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Bereková" userId="7d81f155d529b366" providerId="LiveId" clId="{54495477-75AC-4D5C-91E4-165658E98957}"/>
    <pc:docChg chg="modSld sldOrd">
      <pc:chgData name="Michaela Bereková" userId="7d81f155d529b366" providerId="LiveId" clId="{54495477-75AC-4D5C-91E4-165658E98957}" dt="2022-01-29T19:44:59.459" v="13"/>
      <pc:docMkLst>
        <pc:docMk/>
      </pc:docMkLst>
      <pc:sldChg chg="ord">
        <pc:chgData name="Michaela Bereková" userId="7d81f155d529b366" providerId="LiveId" clId="{54495477-75AC-4D5C-91E4-165658E98957}" dt="2022-01-29T19:43:47.648" v="5"/>
        <pc:sldMkLst>
          <pc:docMk/>
          <pc:sldMk cId="1795616242" sldId="257"/>
        </pc:sldMkLst>
      </pc:sldChg>
      <pc:sldChg chg="ord">
        <pc:chgData name="Michaela Bereková" userId="7d81f155d529b366" providerId="LiveId" clId="{54495477-75AC-4D5C-91E4-165658E98957}" dt="2022-01-29T19:43:33.176" v="3"/>
        <pc:sldMkLst>
          <pc:docMk/>
          <pc:sldMk cId="33127424" sldId="263"/>
        </pc:sldMkLst>
      </pc:sldChg>
      <pc:sldChg chg="ord">
        <pc:chgData name="Michaela Bereková" userId="7d81f155d529b366" providerId="LiveId" clId="{54495477-75AC-4D5C-91E4-165658E98957}" dt="2022-01-29T19:44:42.124" v="11"/>
        <pc:sldMkLst>
          <pc:docMk/>
          <pc:sldMk cId="1494253777" sldId="264"/>
        </pc:sldMkLst>
      </pc:sldChg>
      <pc:sldChg chg="ord">
        <pc:chgData name="Michaela Bereková" userId="7d81f155d529b366" providerId="LiveId" clId="{54495477-75AC-4D5C-91E4-165658E98957}" dt="2022-01-29T19:44:37.576" v="9"/>
        <pc:sldMkLst>
          <pc:docMk/>
          <pc:sldMk cId="1869237589" sldId="265"/>
        </pc:sldMkLst>
      </pc:sldChg>
      <pc:sldChg chg="ord">
        <pc:chgData name="Michaela Bereková" userId="7d81f155d529b366" providerId="LiveId" clId="{54495477-75AC-4D5C-91E4-165658E98957}" dt="2022-01-29T19:44:59.459" v="13"/>
        <pc:sldMkLst>
          <pc:docMk/>
          <pc:sldMk cId="3347264973" sldId="266"/>
        </pc:sldMkLst>
      </pc:sldChg>
      <pc:sldChg chg="modSp mod">
        <pc:chgData name="Michaela Bereková" userId="7d81f155d529b366" providerId="LiveId" clId="{54495477-75AC-4D5C-91E4-165658E98957}" dt="2022-01-29T19:42:34.359" v="1" actId="20577"/>
        <pc:sldMkLst>
          <pc:docMk/>
          <pc:sldMk cId="3519928021" sldId="268"/>
        </pc:sldMkLst>
        <pc:spChg chg="mod">
          <ac:chgData name="Michaela Bereková" userId="7d81f155d529b366" providerId="LiveId" clId="{54495477-75AC-4D5C-91E4-165658E98957}" dt="2022-01-29T19:42:34.359" v="1" actId="20577"/>
          <ac:spMkLst>
            <pc:docMk/>
            <pc:sldMk cId="3519928021" sldId="268"/>
            <ac:spMk id="3" creationId="{544DE49A-270F-4DB4-84E4-5D2423174F9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1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2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91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7437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85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24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06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91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5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5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6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0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3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8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2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2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4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E6D6664-597A-4776-B497-68D49870C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916" y="2237173"/>
            <a:ext cx="9898601" cy="2890552"/>
          </a:xfrm>
        </p:spPr>
        <p:txBody>
          <a:bodyPr>
            <a:noAutofit/>
          </a:bodyPr>
          <a:lstStyle/>
          <a:p>
            <a:pPr algn="ctr"/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Spoločenskovedný klub</a:t>
            </a:r>
          </a:p>
          <a:p>
            <a:pPr algn="ctr"/>
            <a:r>
              <a:rPr lang="sk-SK" sz="7200" b="1" dirty="0" smtClean="0">
                <a:latin typeface="Times New Roman" pitchFamily="18" charset="0"/>
                <a:cs typeface="Times New Roman" pitchFamily="18" charset="0"/>
              </a:rPr>
              <a:t>Aktivity, 2021/2022 </a:t>
            </a:r>
            <a:endParaRPr lang="sk-SK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B46E0-D74D-4A04-9CC7-676F74CE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837449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4DE49A-270F-4DB4-84E4-5D2423174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58196" y="2181465"/>
            <a:ext cx="8747185" cy="999885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ĎAKUJEM  ZA  POZORNOSŤ!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1833" y="764373"/>
            <a:ext cx="2484409" cy="1293028"/>
          </a:xfrm>
        </p:spPr>
        <p:txBody>
          <a:bodyPr/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CIELE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966824"/>
            <a:ext cx="10820400" cy="4251862"/>
          </a:xfrm>
        </p:spPr>
        <p:txBody>
          <a:bodyPr>
            <a:no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priblížiť vzdialené historické obdobia žiakom prostredníctvom písomných, hmotných a obrazových prameňov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priblížiť vzdialené miesta sveta 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aplikovať na hodinách geografie a dejepisu nové metódy podporujúce čitateľskú gramotnosť žiakov 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naučiť žiakov pracovať s textom, prepojiť obsah  vyučovania s reálnym životom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zamerať sa na rozvoj kritického myslenia žiakov 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zlepšovať komunikačné schopnosti žiakov 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rozširovať slovnú zásobu žiakov  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SVEDKOVIA NAŠEJ MINULOSTI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19807" y="1785668"/>
            <a:ext cx="5987561" cy="4544793"/>
          </a:xfrm>
        </p:spPr>
        <p:txBody>
          <a:bodyPr>
            <a:noAutofit/>
          </a:bodyPr>
          <a:lstStyle/>
          <a:p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prednáška pre žiakov 9. ročníka</a:t>
            </a:r>
          </a:p>
          <a:p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Naftaliho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príbeh 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pracovný tábor v Seredi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Mgr. P. Vanko, lektor SNM – Múzeum holokaustu v Seredi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príbeh muža, ktorý prežil holokaust spolu s celou svojou rodinou 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práca s historickými dokumentmi, obrazovými materiálmi a hovoreným slovom</a:t>
            </a:r>
            <a:endParaRPr lang="sk-SK" sz="2800" dirty="0"/>
          </a:p>
        </p:txBody>
      </p:sp>
      <p:pic>
        <p:nvPicPr>
          <p:cNvPr id="1026" name="Picture 2" descr="C:\Users\Užívateľ\Desktop\SPLOČENSKOVEDNÝ - FOTO\Svedkovia našej minulosti\promo letak (1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740" y="1802920"/>
            <a:ext cx="3388764" cy="2743200"/>
          </a:xfrm>
          <a:prstGeom prst="rect">
            <a:avLst/>
          </a:prstGeom>
          <a:noFill/>
        </p:spPr>
      </p:pic>
      <p:pic>
        <p:nvPicPr>
          <p:cNvPr id="1028" name="Picture 4" descr="C:\Users\Užívateľ\Desktop\SPLOČENSKOVEDNÝ - FOTO\Svedkovia našej minulosti\IMG_20211014_101623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6476">
            <a:off x="8453887" y="4166559"/>
            <a:ext cx="3179135" cy="2384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8265" y="764373"/>
            <a:ext cx="4899804" cy="1293028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SVET V KOCKE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81355" y="1820009"/>
            <a:ext cx="6031522" cy="4398676"/>
          </a:xfrm>
        </p:spPr>
        <p:txBody>
          <a:bodyPr>
            <a:noAutofit/>
          </a:bodyPr>
          <a:lstStyle/>
          <a:p>
            <a:pPr lvl="0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práca na hodinách geografie s odbornými  časopismi (</a:t>
            </a: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Geographic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Ciele:</a:t>
            </a:r>
          </a:p>
          <a:p>
            <a:pPr lvl="0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prepájať predmet so svetom</a:t>
            </a:r>
          </a:p>
          <a:p>
            <a:pPr lvl="0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prehlbovať čítanie s porozumením</a:t>
            </a:r>
          </a:p>
          <a:p>
            <a:pPr lvl="0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vytvárať priestor na samostatné premýšľanie o texte</a:t>
            </a:r>
          </a:p>
          <a:p>
            <a:pPr lvl="0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tvoriť vlastné závery, myšlienky, nápady </a:t>
            </a:r>
          </a:p>
          <a:p>
            <a:pPr lvl="0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realizovať komparáciu nápadov žiakov</a:t>
            </a:r>
          </a:p>
          <a:p>
            <a:endParaRPr lang="sk-SK" sz="2400" dirty="0"/>
          </a:p>
        </p:txBody>
      </p:sp>
      <p:pic>
        <p:nvPicPr>
          <p:cNvPr id="3074" name="Picture 2" descr="C:\Users\Užívateľ\Desktop\SPLOČENSKOVEDNÝ - FOTO\Svet v kocke\20211206_123245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6293" y="2390222"/>
            <a:ext cx="3418642" cy="1922986"/>
          </a:xfrm>
          <a:prstGeom prst="rect">
            <a:avLst/>
          </a:prstGeom>
          <a:noFill/>
        </p:spPr>
      </p:pic>
      <p:pic>
        <p:nvPicPr>
          <p:cNvPr id="3075" name="Picture 3" descr="C:\Users\Užívateľ\Desktop\SPLOČENSKOVEDNÝ - FOTO\Svet v kocke\20211206_1233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26882">
            <a:off x="8796930" y="3999025"/>
            <a:ext cx="2999115" cy="1687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32317" y="764373"/>
            <a:ext cx="9573883" cy="1293028"/>
          </a:xfrm>
        </p:spPr>
        <p:txBody>
          <a:bodyPr>
            <a:noAutofit/>
          </a:bodyPr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SKLADÁME MOZAIKU                    O MINULOSTI 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671868" cy="4024125"/>
          </a:xfrm>
        </p:spPr>
        <p:txBody>
          <a:bodyPr>
            <a:normAutofit/>
          </a:bodyPr>
          <a:lstStyle/>
          <a:p>
            <a:pPr lvl="0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Nežná revolúcia</a:t>
            </a:r>
          </a:p>
          <a:p>
            <a:pPr lvl="0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prezentácie a projekty o 17. novembri 1989 na hodinách dejepisu</a:t>
            </a:r>
          </a:p>
          <a:p>
            <a:pPr lvl="0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tvorba projektov, ktoré v priestoroch školy vytvorili mozaiku o udalostiach novembra 1989</a:t>
            </a:r>
          </a:p>
          <a:p>
            <a:pPr lvl="0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práca s dobovými dokumentmi – filmami</a:t>
            </a:r>
          </a:p>
          <a:p>
            <a:endParaRPr lang="sk-SK" dirty="0"/>
          </a:p>
        </p:txBody>
      </p:sp>
      <p:pic>
        <p:nvPicPr>
          <p:cNvPr id="4098" name="Picture 2" descr="C:\Users\Užívateľ\Desktop\SPLOČENSKOVEDNÝ - FOTO\Skladáme mozaiku o minulosti\20211116_0931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53923">
            <a:off x="6847813" y="3264156"/>
            <a:ext cx="4024902" cy="2264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6793523" cy="1293028"/>
          </a:xfrm>
        </p:spPr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LEPŠIA GEOGRAFIA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02223" y="2074985"/>
            <a:ext cx="6479931" cy="4143699"/>
          </a:xfrm>
        </p:spPr>
        <p:txBody>
          <a:bodyPr>
            <a:normAutofit fontScale="70000" lnSpcReduction="20000"/>
          </a:bodyPr>
          <a:lstStyle/>
          <a:p>
            <a:pPr lvl="0" fontAlgn="base"/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geografia v 6. ročníku </a:t>
            </a:r>
          </a:p>
          <a:p>
            <a:pPr lvl="0" fontAlgn="base"/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Téma - Objavovanie ľadového svetadielu</a:t>
            </a:r>
          </a:p>
          <a:p>
            <a:pPr lvl="0" fontAlgn="base"/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Metóda - verifikácia viet </a:t>
            </a:r>
          </a:p>
          <a:p>
            <a:pPr lvl="0"/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geografia v 7. ročníku</a:t>
            </a:r>
          </a:p>
          <a:p>
            <a:pPr lvl="0"/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Téma - Mesto na Dunaji</a:t>
            </a:r>
          </a:p>
          <a:p>
            <a:pPr lvl="0"/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Metóda: </a:t>
            </a:r>
            <a:r>
              <a:rPr lang="sk-SK" sz="4000" dirty="0" err="1" smtClean="0">
                <a:latin typeface="Times New Roman" pitchFamily="18" charset="0"/>
                <a:cs typeface="Times New Roman" pitchFamily="18" charset="0"/>
              </a:rPr>
              <a:t>Cloze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 test</a:t>
            </a:r>
          </a:p>
          <a:p>
            <a:pPr lvl="0"/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žiaci dosiahli najvyšší priemer – 68,2%</a:t>
            </a:r>
          </a:p>
          <a:p>
            <a:pPr lvl="0"/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3 triedy dosiahli priemer nad 50%,           1 trieda priemer pod 50%</a:t>
            </a:r>
          </a:p>
          <a:p>
            <a:pPr>
              <a:buNone/>
            </a:pP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pic>
        <p:nvPicPr>
          <p:cNvPr id="2050" name="Picture 2" descr="C:\Users\Užívateľ\Desktop\SPLOČENSKOVEDNÝ - FOTO\Lepšia geografia\20211004_1227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5761" y="2259622"/>
            <a:ext cx="4172031" cy="3129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ŠKOLY, KTORÉ MENIA SVET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Láskyplné mikulášske balíčky</a:t>
            </a:r>
          </a:p>
          <a:p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Poznáme ľudské práva</a:t>
            </a:r>
          </a:p>
          <a:p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Stromček dobrých skutkov</a:t>
            </a:r>
          </a:p>
          <a:p>
            <a:r>
              <a:rPr lang="sk-SK" sz="3600" dirty="0" err="1" smtClean="0">
                <a:latin typeface="Times New Roman" pitchFamily="18" charset="0"/>
                <a:cs typeface="Times New Roman" pitchFamily="18" charset="0"/>
              </a:rPr>
              <a:t>Halloween</a:t>
            </a: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 na našej škole</a:t>
            </a:r>
          </a:p>
          <a:p>
            <a:endParaRPr lang="sk-SK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žívateľ\Desktop\SPLOČENSKOVEDNÝ - FOTO\Laskyplné mikulášske balíčky\IMG_20211130_114331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9915" y="3914759"/>
            <a:ext cx="3362069" cy="2521552"/>
          </a:xfrm>
          <a:prstGeom prst="rect">
            <a:avLst/>
          </a:prstGeom>
          <a:noFill/>
        </p:spPr>
      </p:pic>
      <p:pic>
        <p:nvPicPr>
          <p:cNvPr id="5124" name="Picture 4" descr="C:\Users\Užívateľ\Desktop\SPLOČENSKOVEDNÝ - FOTO\Ľudské práva\IMG_20211206_0930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12000" y="-6477000"/>
            <a:ext cx="5760000" cy="4320000"/>
          </a:xfrm>
          <a:prstGeom prst="rect">
            <a:avLst/>
          </a:prstGeom>
          <a:noFill/>
        </p:spPr>
      </p:pic>
      <p:pic>
        <p:nvPicPr>
          <p:cNvPr id="5125" name="Picture 5" descr="C:\Users\Užívateľ\Desktop\SPLOČENSKOVEDNÝ - FOTO\Ľudské práva\IMG_20211206_0930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629" y="3710866"/>
            <a:ext cx="2769833" cy="2077375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4239" y="1908699"/>
            <a:ext cx="3345895" cy="188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 descr="C:\Users\Užívateľ\Desktop\SPLOČENSKOVEDNÝ - FOTO\Stromček dobrých skutkov\20211210_09005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363" y="2037701"/>
            <a:ext cx="2741719" cy="1542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1" y="764373"/>
            <a:ext cx="4536830" cy="1293028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ŠAFRAN</a:t>
            </a: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670539"/>
            <a:ext cx="5334000" cy="4548146"/>
          </a:xfrm>
        </p:spPr>
        <p:txBody>
          <a:bodyPr>
            <a:normAutofit/>
          </a:bodyPr>
          <a:lstStyle/>
          <a:p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spomienka na ľudí, ktorí prežili holokaust</a:t>
            </a:r>
          </a:p>
          <a:p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výsadba </a:t>
            </a:r>
            <a:r>
              <a:rPr lang="sk-SK" sz="3600" dirty="0" err="1" smtClean="0">
                <a:latin typeface="Times New Roman" pitchFamily="18" charset="0"/>
                <a:cs typeface="Times New Roman" pitchFamily="18" charset="0"/>
              </a:rPr>
              <a:t>krokusov</a:t>
            </a: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/šafranov v areáli školy</a:t>
            </a:r>
          </a:p>
          <a:p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spoznávanie životných príbehov podľa denníkových záznamov </a:t>
            </a:r>
          </a:p>
          <a:p>
            <a:endParaRPr lang="sk-SK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pic>
        <p:nvPicPr>
          <p:cNvPr id="5" name="Picture 4" descr="C:\Users\Užívateľ\Desktop\SPLOČENSKOVEDNÝ - FOTO\Šafran\20211027_115514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9839" y="4620418"/>
            <a:ext cx="3212015" cy="1806759"/>
          </a:xfrm>
          <a:prstGeom prst="rect">
            <a:avLst/>
          </a:prstGeom>
          <a:noFill/>
        </p:spPr>
      </p:pic>
      <p:pic>
        <p:nvPicPr>
          <p:cNvPr id="6" name="Picture 3" descr="C:\Users\Užívateľ\Desktop\SPLOČENSKOVEDNÝ - FOTO\Šafran\20211027_115445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3791" y="3979025"/>
            <a:ext cx="3175065" cy="1785974"/>
          </a:xfrm>
          <a:prstGeom prst="rect">
            <a:avLst/>
          </a:prstGeom>
          <a:noFill/>
        </p:spPr>
      </p:pic>
      <p:pic>
        <p:nvPicPr>
          <p:cNvPr id="7" name="Picture 2" descr="C:\Users\Užívateľ\Desktop\SPLOČENSKOVEDNÝ - FOTO\Šafran\20211027_11540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767" y="1749669"/>
            <a:ext cx="3520614" cy="1980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VZDELÁVANIE MYSLÍME VÁŽNE – VÝSLEDKY KOMPARA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75846" y="1987063"/>
            <a:ext cx="5451231" cy="444011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k-SK" sz="4800" b="1" u="sng" dirty="0" err="1" smtClean="0">
                <a:latin typeface="Times New Roman" pitchFamily="18" charset="0"/>
                <a:cs typeface="Times New Roman" pitchFamily="18" charset="0"/>
              </a:rPr>
              <a:t>Komparo</a:t>
            </a:r>
            <a:r>
              <a:rPr lang="sk-SK" sz="4800" b="1" u="sng" dirty="0" smtClean="0">
                <a:latin typeface="Times New Roman" pitchFamily="18" charset="0"/>
                <a:cs typeface="Times New Roman" pitchFamily="18" charset="0"/>
              </a:rPr>
              <a:t>  2019/2020 ,  8. ročník, geografia</a:t>
            </a:r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sk-SK" sz="4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celková úroveň vedomostí:</a:t>
            </a:r>
            <a:r>
              <a:rPr lang="sk-SK" sz="4800" dirty="0" smtClean="0">
                <a:latin typeface="Times New Roman" pitchFamily="18" charset="0"/>
                <a:cs typeface="Times New Roman" pitchFamily="18" charset="0"/>
              </a:rPr>
              <a:t> 9 z 10</a:t>
            </a:r>
          </a:p>
          <a:p>
            <a:pPr lvl="0"/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porovnanie v rámci SR: </a:t>
            </a:r>
            <a:r>
              <a:rPr lang="sk-SK" sz="4800" dirty="0" smtClean="0">
                <a:latin typeface="Times New Roman" pitchFamily="18" charset="0"/>
                <a:cs typeface="Times New Roman" pitchFamily="18" charset="0"/>
              </a:rPr>
              <a:t>7 z 10</a:t>
            </a:r>
          </a:p>
          <a:p>
            <a:pPr lvl="0"/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porovnanie v rámci regiónu:</a:t>
            </a:r>
            <a:r>
              <a:rPr lang="sk-SK" sz="4800" dirty="0" smtClean="0">
                <a:latin typeface="Times New Roman" pitchFamily="18" charset="0"/>
                <a:cs typeface="Times New Roman" pitchFamily="18" charset="0"/>
              </a:rPr>
              <a:t> 7 z 10</a:t>
            </a:r>
          </a:p>
          <a:p>
            <a:pPr lvl="0"/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úroveň najlepších žiakov:</a:t>
            </a:r>
            <a:r>
              <a:rPr lang="sk-SK" sz="4800" dirty="0" smtClean="0">
                <a:latin typeface="Times New Roman" pitchFamily="18" charset="0"/>
                <a:cs typeface="Times New Roman" pitchFamily="18" charset="0"/>
              </a:rPr>
              <a:t> 5 z 10</a:t>
            </a:r>
          </a:p>
          <a:p>
            <a:pPr lvl="0"/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úroveň najslabších žiakov:</a:t>
            </a:r>
            <a:r>
              <a:rPr lang="sk-SK" sz="4800" dirty="0" smtClean="0">
                <a:latin typeface="Times New Roman" pitchFamily="18" charset="0"/>
                <a:cs typeface="Times New Roman" pitchFamily="18" charset="0"/>
              </a:rPr>
              <a:t> 7 z 10</a:t>
            </a:r>
          </a:p>
          <a:p>
            <a:pPr lvl="0"/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využitie potenciálu žiakov:</a:t>
            </a:r>
            <a:r>
              <a:rPr lang="sk-SK" sz="4800" dirty="0" smtClean="0">
                <a:latin typeface="Times New Roman" pitchFamily="18" charset="0"/>
                <a:cs typeface="Times New Roman" pitchFamily="18" charset="0"/>
              </a:rPr>
              <a:t> 6 z 10</a:t>
            </a:r>
          </a:p>
          <a:p>
            <a:pPr lvl="0"/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zmena na úrovni školy: </a:t>
            </a:r>
            <a:r>
              <a:rPr lang="sk-SK" sz="4800" dirty="0" smtClean="0">
                <a:latin typeface="Times New Roman" pitchFamily="18" charset="0"/>
                <a:cs typeface="Times New Roman" pitchFamily="18" charset="0"/>
              </a:rPr>
              <a:t>7 z 10 </a:t>
            </a:r>
          </a:p>
          <a:p>
            <a:pPr lvl="0"/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zmena na úrovni žiakov:</a:t>
            </a:r>
            <a:r>
              <a:rPr lang="sk-SK" sz="4800" dirty="0" smtClean="0">
                <a:latin typeface="Times New Roman" pitchFamily="18" charset="0"/>
                <a:cs typeface="Times New Roman" pitchFamily="18" charset="0"/>
              </a:rPr>
              <a:t> 6 z 10</a:t>
            </a:r>
          </a:p>
          <a:p>
            <a:pPr lvl="0"/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primeranosť klasifikácie: 10 z 10</a:t>
            </a:r>
            <a:endParaRPr lang="sk-SK" sz="4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k-SK" sz="4800" dirty="0" smtClean="0">
                <a:latin typeface="Times New Roman" pitchFamily="18" charset="0"/>
                <a:cs typeface="Times New Roman" pitchFamily="18" charset="0"/>
              </a:rPr>
              <a:t>škola v predmete geografia získala 64 bodov, čo znamená, že získala 71,1%  </a:t>
            </a:r>
          </a:p>
          <a:p>
            <a:pPr lvl="0"/>
            <a:r>
              <a:rPr lang="sk-SK" sz="4800" dirty="0" smtClean="0">
                <a:latin typeface="Times New Roman" pitchFamily="18" charset="0"/>
                <a:cs typeface="Times New Roman" pitchFamily="18" charset="0"/>
              </a:rPr>
              <a:t>priemerná úspešnosť testovaných žiakov </a:t>
            </a:r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našej školy bola 65,3%</a:t>
            </a:r>
            <a:endParaRPr lang="sk-SK" sz="4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k-SK" sz="4800" dirty="0" smtClean="0">
                <a:latin typeface="Times New Roman" pitchFamily="18" charset="0"/>
                <a:cs typeface="Times New Roman" pitchFamily="18" charset="0"/>
              </a:rPr>
              <a:t>priemerná úspešnosť testovaných žiakov </a:t>
            </a:r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v rámci SR bola 53,3%</a:t>
            </a:r>
            <a:endParaRPr lang="sk-SK" sz="4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k-SK" sz="4800" dirty="0" smtClean="0">
                <a:latin typeface="Times New Roman" pitchFamily="18" charset="0"/>
                <a:cs typeface="Times New Roman" pitchFamily="18" charset="0"/>
              </a:rPr>
              <a:t>žiaci našej školy v predmete geografie boli o </a:t>
            </a:r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12% lepší nad celoslovenský priemer</a:t>
            </a:r>
            <a:r>
              <a:rPr lang="sk-SK" sz="4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sk-SK" sz="4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sk-SK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66593" y="1987062"/>
            <a:ext cx="6295292" cy="4712675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sk-SK" sz="4800" b="1" u="sng" dirty="0" err="1" smtClean="0">
                <a:latin typeface="Times New Roman" pitchFamily="18" charset="0"/>
                <a:cs typeface="Times New Roman" pitchFamily="18" charset="0"/>
              </a:rPr>
              <a:t>Komparo</a:t>
            </a:r>
            <a:r>
              <a:rPr lang="sk-SK" sz="4800" b="1" u="sng" dirty="0" smtClean="0">
                <a:latin typeface="Times New Roman" pitchFamily="18" charset="0"/>
                <a:cs typeface="Times New Roman" pitchFamily="18" charset="0"/>
              </a:rPr>
              <a:t>, 2020/2021, 8. ročník,  dejepis</a:t>
            </a:r>
            <a:endParaRPr lang="sk-SK" sz="48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TVIP – priemer – 40,29%;    vo variante TVIP – najvyššia úspešnosť – 92%; </a:t>
            </a:r>
          </a:p>
          <a:p>
            <a:pPr lvl="0"/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RVCJ – priemer – 60,02%;   vo variante RVCJ – najvyššia úspešnosť – 85,7%;</a:t>
            </a:r>
          </a:p>
          <a:p>
            <a:pPr lvl="0"/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VINŽ  – priemer – 90,02%;  vo variante VINŽ – najvyššia úspešnosť – 100% - 3 žiaci;</a:t>
            </a:r>
          </a:p>
          <a:p>
            <a:pPr lvl="0"/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priemer za všetky triedy spolu: 56,47%.</a:t>
            </a:r>
          </a:p>
          <a:p>
            <a:pPr lvl="0"/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celková úroveň vedomostí: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 7 z 10                                    </a:t>
            </a:r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porovnanie v rámci SR: 8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 z 10</a:t>
            </a:r>
          </a:p>
          <a:p>
            <a:pPr lvl="0"/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porovnanie v rámci regiónu: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 9 z 10                                 </a:t>
            </a:r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úroveň najlepších žiakov: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 9 z 10</a:t>
            </a:r>
          </a:p>
          <a:p>
            <a:pPr lvl="0"/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úroveň najslabších žiakov: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 4 z 10                                    </a:t>
            </a:r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využitie potenciálu žiakov: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 8 z 10</a:t>
            </a:r>
          </a:p>
          <a:p>
            <a:pPr lvl="0"/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zmena na úrovni školy: 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6 z 10                                          </a:t>
            </a:r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zmena na úrovni žiakov: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 8 z 10</a:t>
            </a:r>
          </a:p>
          <a:p>
            <a:pPr lvl="0"/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primeranosť klasifikácie: 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6 z 10</a:t>
            </a:r>
          </a:p>
          <a:p>
            <a:pPr lvl="0"/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škola v predmete dejepis získala 63 bodov, čo znamená, že získala 70,0%  </a:t>
            </a:r>
          </a:p>
          <a:p>
            <a:pPr lvl="0"/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priemerná úspešnosť testovaných žiakov </a:t>
            </a:r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našej školy bola 56,5%</a:t>
            </a:r>
            <a:endParaRPr lang="sk-SK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priemerná úspešnosť testovaných žiakov </a:t>
            </a:r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v rámci SR bola 50,7%</a:t>
            </a:r>
            <a:endParaRPr lang="sk-SK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žiaci našej školy v predmete dejepis boli o 5,8</a:t>
            </a:r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% lepší nad celoslovenský priemer</a:t>
            </a:r>
            <a:endParaRPr lang="sk-SK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priemerná úspešnosť testovaných žiakov variantu  </a:t>
            </a:r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TVIP bola 40,3%;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 trieda </a:t>
            </a:r>
            <a:r>
              <a:rPr lang="sk-SK" sz="4000" smtClean="0">
                <a:latin typeface="Times New Roman" pitchFamily="18" charset="0"/>
                <a:cs typeface="Times New Roman" pitchFamily="18" charset="0"/>
              </a:rPr>
              <a:t>je  </a:t>
            </a:r>
            <a:r>
              <a:rPr lang="sk-SK" sz="4000" b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10,4%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 pod celoslovenský priemer</a:t>
            </a:r>
          </a:p>
          <a:p>
            <a:pPr lvl="0"/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priemerná úspešnosť testovaných žiakov variantu  </a:t>
            </a:r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RVCJ bola 60,0%;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 trieda je </a:t>
            </a:r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+9,3%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 nad celoslovenský priemer</a:t>
            </a:r>
          </a:p>
          <a:p>
            <a:pPr lvl="0"/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priemerná úspešnosť testovaných žiakov variantu  </a:t>
            </a:r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VINŽ bola 90,0%;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 trieda je </a:t>
            </a:r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+39,3%</a:t>
            </a: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 nad celoslovenský priemer</a:t>
            </a:r>
          </a:p>
          <a:p>
            <a:pPr lvl="0">
              <a:buNone/>
            </a:pPr>
            <a:endParaRPr lang="sk-SK" sz="4000" dirty="0" smtClean="0"/>
          </a:p>
          <a:p>
            <a:r>
              <a:rPr lang="sk-SK" b="1" i="1" dirty="0" smtClean="0"/>
              <a:t> 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ová stopa">
  <a:themeElements>
    <a:clrScheme name="Dymová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Dymová stopa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ymová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Dymová stopa</Template>
  <TotalTime>868</TotalTime>
  <Words>683</Words>
  <Application>Microsoft Office PowerPoint</Application>
  <PresentationFormat>Širokouhlá</PresentationFormat>
  <Paragraphs>84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Times New Roman</vt:lpstr>
      <vt:lpstr>Dymová stopa</vt:lpstr>
      <vt:lpstr>Prezentácia programu PowerPoint</vt:lpstr>
      <vt:lpstr>CIELE </vt:lpstr>
      <vt:lpstr>SVEDKOVIA NAŠEJ MINULOSTI</vt:lpstr>
      <vt:lpstr>SVET V KOCKE</vt:lpstr>
      <vt:lpstr>SKLADÁME MOZAIKU                    O MINULOSTI </vt:lpstr>
      <vt:lpstr>LEPŠIA GEOGRAFIA</vt:lpstr>
      <vt:lpstr>ŠKOLY, KTORÉ MENIA SVET</vt:lpstr>
      <vt:lpstr>ŠAFRAN</vt:lpstr>
      <vt:lpstr>VZDELÁVANIE MYSLÍME VÁŽNE – VÝSLEDKY KOMPARA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Michaela Bereková</dc:creator>
  <cp:lastModifiedBy>Ing. Jana Macáková</cp:lastModifiedBy>
  <cp:revision>37</cp:revision>
  <dcterms:created xsi:type="dcterms:W3CDTF">2022-01-29T17:36:22Z</dcterms:created>
  <dcterms:modified xsi:type="dcterms:W3CDTF">2022-05-10T09:43:36Z</dcterms:modified>
</cp:coreProperties>
</file>