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65" r:id="rId5"/>
    <p:sldId id="258" r:id="rId6"/>
    <p:sldId id="259" r:id="rId7"/>
    <p:sldId id="260" r:id="rId8"/>
    <p:sldId id="261" r:id="rId9"/>
    <p:sldId id="262" r:id="rId10"/>
    <p:sldId id="266" r:id="rId11"/>
    <p:sldId id="267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Pedagogický klub SJL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02167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9A343A-F41B-4F71-8498-A3464F263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ĎALŠIE </a:t>
            </a:r>
            <a:r>
              <a:rPr lang="en-US" dirty="0"/>
              <a:t>AKTIVITY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0130EB2-2204-4C33-8F71-C7D96F1CC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literárne</a:t>
            </a:r>
            <a:r>
              <a:rPr lang="en-US" dirty="0"/>
              <a:t> </a:t>
            </a:r>
            <a:r>
              <a:rPr lang="en-US" dirty="0" err="1"/>
              <a:t>súťaže</a:t>
            </a:r>
            <a:r>
              <a:rPr lang="en-US" dirty="0"/>
              <a:t>:</a:t>
            </a:r>
          </a:p>
          <a:p>
            <a:pPr lvl="1"/>
            <a:r>
              <a:rPr lang="en-US" sz="2400" dirty="0"/>
              <a:t>S </a:t>
            </a:r>
            <a:r>
              <a:rPr lang="en-US" sz="2400" dirty="0" err="1"/>
              <a:t>úctou</a:t>
            </a:r>
            <a:r>
              <a:rPr lang="en-US" sz="2400" dirty="0"/>
              <a:t> k </a:t>
            </a:r>
            <a:r>
              <a:rPr lang="en-US" sz="2400" dirty="0" err="1"/>
              <a:t>našim</a:t>
            </a:r>
            <a:r>
              <a:rPr lang="en-US" sz="2400" dirty="0"/>
              <a:t> </a:t>
            </a:r>
            <a:r>
              <a:rPr lang="en-US" sz="2400" dirty="0" err="1"/>
              <a:t>starým</a:t>
            </a:r>
            <a:r>
              <a:rPr lang="en-US" sz="2400" dirty="0"/>
              <a:t> </a:t>
            </a:r>
            <a:r>
              <a:rPr lang="en-US" sz="2400" dirty="0" err="1"/>
              <a:t>rodičom</a:t>
            </a:r>
            <a:r>
              <a:rPr lang="en-US" sz="2400" dirty="0"/>
              <a:t> ( </a:t>
            </a:r>
            <a:r>
              <a:rPr lang="en-US" sz="2400" dirty="0" err="1"/>
              <a:t>krajská</a:t>
            </a:r>
            <a:r>
              <a:rPr lang="en-US" sz="2400" dirty="0"/>
              <a:t> </a:t>
            </a:r>
            <a:r>
              <a:rPr lang="en-US" sz="2400" dirty="0" err="1"/>
              <a:t>úroveň</a:t>
            </a:r>
            <a:r>
              <a:rPr lang="en-US" sz="2400" dirty="0"/>
              <a:t>)</a:t>
            </a:r>
          </a:p>
          <a:p>
            <a:pPr lvl="1"/>
            <a:r>
              <a:rPr lang="en-US" sz="2400" dirty="0" err="1"/>
              <a:t>Prečo</a:t>
            </a:r>
            <a:r>
              <a:rPr lang="en-US" sz="2400" dirty="0"/>
              <a:t> </a:t>
            </a:r>
            <a:r>
              <a:rPr lang="en-US" sz="2400" dirty="0" err="1"/>
              <a:t>mám</a:t>
            </a:r>
            <a:r>
              <a:rPr lang="en-US" sz="2400" dirty="0"/>
              <a:t> </a:t>
            </a:r>
            <a:r>
              <a:rPr lang="en-US" sz="2400" dirty="0" err="1"/>
              <a:t>rád</a:t>
            </a:r>
            <a:r>
              <a:rPr lang="en-US" sz="2400" dirty="0"/>
              <a:t> </a:t>
            </a:r>
            <a:r>
              <a:rPr lang="en-US" sz="2400" dirty="0" err="1"/>
              <a:t>slovenčinu</a:t>
            </a:r>
            <a:r>
              <a:rPr lang="en-US" sz="2400" dirty="0"/>
              <a:t>, </a:t>
            </a:r>
            <a:r>
              <a:rPr lang="en-US" sz="2400" dirty="0" err="1"/>
              <a:t>Slovensko</a:t>
            </a:r>
            <a:r>
              <a:rPr lang="en-US" sz="2400" dirty="0"/>
              <a:t> ( </a:t>
            </a:r>
            <a:r>
              <a:rPr lang="en-US" sz="2400" dirty="0" err="1"/>
              <a:t>celoslovenská</a:t>
            </a:r>
            <a:r>
              <a:rPr lang="en-US" sz="2400" dirty="0"/>
              <a:t> </a:t>
            </a:r>
            <a:r>
              <a:rPr lang="en-US" sz="2400" dirty="0" err="1"/>
              <a:t>úroveň</a:t>
            </a:r>
            <a:r>
              <a:rPr lang="en-US" sz="2400" dirty="0"/>
              <a:t> )</a:t>
            </a:r>
          </a:p>
          <a:p>
            <a:r>
              <a:rPr lang="en-US" dirty="0" err="1"/>
              <a:t>školský</a:t>
            </a:r>
            <a:r>
              <a:rPr lang="en-US" dirty="0"/>
              <a:t> </a:t>
            </a:r>
            <a:r>
              <a:rPr lang="en-US" dirty="0" err="1"/>
              <a:t>časopis</a:t>
            </a:r>
            <a:r>
              <a:rPr lang="en-US" dirty="0"/>
              <a:t> OK+NO </a:t>
            </a:r>
          </a:p>
          <a:p>
            <a:r>
              <a:rPr lang="en-US" dirty="0" err="1"/>
              <a:t>Mladý</a:t>
            </a:r>
            <a:r>
              <a:rPr lang="en-US" dirty="0"/>
              <a:t> </a:t>
            </a:r>
            <a:r>
              <a:rPr lang="en-US" dirty="0" err="1"/>
              <a:t>žurnalista</a:t>
            </a:r>
            <a:r>
              <a:rPr lang="en-US" dirty="0"/>
              <a:t> – </a:t>
            </a:r>
            <a:r>
              <a:rPr lang="en-US" dirty="0" err="1"/>
              <a:t>tvorba</a:t>
            </a:r>
            <a:r>
              <a:rPr lang="en-US" dirty="0"/>
              <a:t> </a:t>
            </a:r>
            <a:r>
              <a:rPr lang="en-US" dirty="0" err="1"/>
              <a:t>novinárskych</a:t>
            </a:r>
            <a:r>
              <a:rPr lang="en-US" dirty="0"/>
              <a:t> </a:t>
            </a:r>
            <a:r>
              <a:rPr lang="en-US" dirty="0" err="1"/>
              <a:t>textov</a:t>
            </a:r>
            <a:r>
              <a:rPr lang="en-US" dirty="0"/>
              <a:t>, </a:t>
            </a:r>
            <a:r>
              <a:rPr lang="en-US" dirty="0" err="1"/>
              <a:t>recenzie</a:t>
            </a:r>
            <a:r>
              <a:rPr lang="en-US" dirty="0"/>
              <a:t> </a:t>
            </a:r>
            <a:r>
              <a:rPr lang="en-US" dirty="0" err="1"/>
              <a:t>kníh</a:t>
            </a:r>
            <a:endParaRPr lang="en-US" dirty="0"/>
          </a:p>
          <a:p>
            <a:r>
              <a:rPr lang="en-US" dirty="0" err="1"/>
              <a:t>Hrajme</a:t>
            </a:r>
            <a:r>
              <a:rPr lang="en-US" dirty="0"/>
              <a:t>, </a:t>
            </a:r>
            <a:r>
              <a:rPr lang="en-US" dirty="0" err="1"/>
              <a:t>hravo</a:t>
            </a:r>
            <a:r>
              <a:rPr lang="en-US" dirty="0"/>
              <a:t> </a:t>
            </a:r>
            <a:r>
              <a:rPr lang="en-US" dirty="0" err="1"/>
              <a:t>hrané</a:t>
            </a:r>
            <a:r>
              <a:rPr lang="en-US" dirty="0"/>
              <a:t> </a:t>
            </a:r>
            <a:r>
              <a:rPr lang="en-US" dirty="0" err="1"/>
              <a:t>hry</a:t>
            </a:r>
            <a:r>
              <a:rPr lang="en-US" dirty="0"/>
              <a:t> – </a:t>
            </a:r>
            <a:r>
              <a:rPr lang="en-US" dirty="0" err="1"/>
              <a:t>aktivity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rozvoj</a:t>
            </a:r>
            <a:r>
              <a:rPr lang="en-US" dirty="0"/>
              <a:t> SZ</a:t>
            </a:r>
          </a:p>
          <a:p>
            <a:r>
              <a:rPr lang="en-US" dirty="0" err="1"/>
              <a:t>Testovanie</a:t>
            </a:r>
            <a:r>
              <a:rPr lang="en-US" dirty="0"/>
              <a:t> </a:t>
            </a:r>
            <a:r>
              <a:rPr lang="en-US" dirty="0" err="1"/>
              <a:t>Komparo</a:t>
            </a:r>
            <a:r>
              <a:rPr lang="sk-SK" dirty="0"/>
              <a:t> : priemerná úspešnosť: 8. ročník:52,07%, 9.ročník: 67,6%</a:t>
            </a:r>
          </a:p>
          <a:p>
            <a:pPr marL="0" indent="0">
              <a:buNone/>
            </a:pPr>
            <a:r>
              <a:rPr lang="sk-SK" dirty="0"/>
              <a:t>   ( najlepšie: 9.C – 80%, najslabšie: 9.A – 44,16%)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403B7532-E42E-47F6-80D7-61BE69F208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24409" y="1834327"/>
            <a:ext cx="5601811" cy="3151020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648D089B-A7A3-4490-B158-88E69F7E37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986" y="608933"/>
            <a:ext cx="10026904" cy="5640134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52BF871B-2826-4821-92FD-D63547118C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589" y="608933"/>
            <a:ext cx="7520178" cy="564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3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197B31-9271-448B-887A-5E5426A6A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UČEBŇA LIBRESSO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C05A947-B00B-43B1-9EF7-F5D89296C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novozriadená</a:t>
            </a:r>
            <a:r>
              <a:rPr lang="en-US" dirty="0"/>
              <a:t> </a:t>
            </a:r>
            <a:r>
              <a:rPr lang="en-US" dirty="0" err="1"/>
              <a:t>učebňa</a:t>
            </a:r>
            <a:r>
              <a:rPr lang="en-US" dirty="0"/>
              <a:t> SJL</a:t>
            </a:r>
          </a:p>
          <a:p>
            <a:r>
              <a:rPr lang="en-US" dirty="0" err="1"/>
              <a:t>využívanie</a:t>
            </a:r>
            <a:r>
              <a:rPr lang="en-US" dirty="0"/>
              <a:t> – </a:t>
            </a:r>
            <a:r>
              <a:rPr lang="en-US" dirty="0" err="1"/>
              <a:t>hodiny</a:t>
            </a:r>
            <a:r>
              <a:rPr lang="en-US" dirty="0"/>
              <a:t> SJL, ŠBDÚ,…</a:t>
            </a:r>
          </a:p>
          <a:p>
            <a:r>
              <a:rPr lang="en-US" dirty="0" err="1"/>
              <a:t>knihy</a:t>
            </a:r>
            <a:r>
              <a:rPr lang="en-US" dirty="0"/>
              <a:t>, </a:t>
            </a:r>
            <a:r>
              <a:rPr lang="en-US" dirty="0" err="1"/>
              <a:t>slovníky</a:t>
            </a:r>
            <a:r>
              <a:rPr lang="en-US" dirty="0"/>
              <a:t>, </a:t>
            </a:r>
            <a:r>
              <a:rPr lang="en-US" dirty="0" err="1"/>
              <a:t>publikácie</a:t>
            </a:r>
            <a:r>
              <a:rPr lang="en-US" dirty="0"/>
              <a:t> zo </a:t>
            </a:r>
            <a:r>
              <a:rPr lang="en-US" dirty="0" err="1"/>
              <a:t>školskej</a:t>
            </a:r>
            <a:r>
              <a:rPr lang="en-US" dirty="0"/>
              <a:t> </a:t>
            </a:r>
            <a:r>
              <a:rPr lang="en-US" dirty="0" err="1"/>
              <a:t>knižnice</a:t>
            </a:r>
            <a:endParaRPr lang="en-US" dirty="0"/>
          </a:p>
          <a:p>
            <a:r>
              <a:rPr lang="en-US" dirty="0" err="1"/>
              <a:t>inventár</a:t>
            </a:r>
            <a:r>
              <a:rPr lang="en-US" dirty="0"/>
              <a:t> z </a:t>
            </a:r>
            <a:r>
              <a:rPr lang="en-US" dirty="0" err="1"/>
              <a:t>kabinetu</a:t>
            </a:r>
            <a:r>
              <a:rPr lang="en-US" dirty="0"/>
              <a:t> SJL ( </a:t>
            </a:r>
            <a:r>
              <a:rPr lang="en-US" dirty="0" err="1"/>
              <a:t>bábky</a:t>
            </a:r>
            <a:r>
              <a:rPr lang="en-US" dirty="0"/>
              <a:t>, </a:t>
            </a:r>
            <a:r>
              <a:rPr lang="en-US" dirty="0" err="1"/>
              <a:t>divadielko</a:t>
            </a:r>
            <a:r>
              <a:rPr lang="en-US" dirty="0"/>
              <a:t>, </a:t>
            </a:r>
            <a:r>
              <a:rPr lang="en-US" dirty="0" err="1"/>
              <a:t>spoločenské</a:t>
            </a:r>
            <a:r>
              <a:rPr lang="en-US" dirty="0"/>
              <a:t> </a:t>
            </a:r>
            <a:r>
              <a:rPr lang="en-US" dirty="0" err="1"/>
              <a:t>hry</a:t>
            </a:r>
            <a:r>
              <a:rPr lang="en-US" dirty="0"/>
              <a:t>, </a:t>
            </a:r>
            <a:r>
              <a:rPr lang="en-US" dirty="0" err="1"/>
              <a:t>hry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rozvoj</a:t>
            </a:r>
            <a:r>
              <a:rPr lang="en-US" dirty="0"/>
              <a:t> SZ,… )</a:t>
            </a:r>
            <a:endParaRPr lang="sk-SK" dirty="0"/>
          </a:p>
        </p:txBody>
      </p:sp>
      <p:pic>
        <p:nvPicPr>
          <p:cNvPr id="5" name="Obrázok 4" descr="Obrázok, na ktorom je text, miestnosť, scéna, konferenčná miestnosť&#10;&#10;Automaticky generovaný popis">
            <a:extLst>
              <a:ext uri="{FF2B5EF4-FFF2-40B4-BE49-F238E27FC236}">
                <a16:creationId xmlns:a16="http://schemas.microsoft.com/office/drawing/2014/main" id="{5958A701-019F-4534-B4EB-886C32349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86" y="596900"/>
            <a:ext cx="7543800" cy="5664200"/>
          </a:xfrm>
          <a:prstGeom prst="rect">
            <a:avLst/>
          </a:prstGeom>
        </p:spPr>
      </p:pic>
      <p:pic>
        <p:nvPicPr>
          <p:cNvPr id="7" name="Obrázok 6" descr="Obrázok, na ktorom je vnútri, podlaha, stena, osoba&#10;&#10;Automaticky generovaný popis">
            <a:extLst>
              <a:ext uri="{FF2B5EF4-FFF2-40B4-BE49-F238E27FC236}">
                <a16:creationId xmlns:a16="http://schemas.microsoft.com/office/drawing/2014/main" id="{F0DAD75E-A3E1-4E6E-8431-98DF42D90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512" y="5969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4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7E72CE-526D-4925-AD86-83ABA1433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SPOLUPRÁCA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CCC366C-0413-4F63-9FF9-48624C90E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Vianočné</a:t>
            </a:r>
            <a:r>
              <a:rPr lang="en-US" dirty="0"/>
              <a:t> </a:t>
            </a:r>
            <a:r>
              <a:rPr lang="en-US" dirty="0" err="1"/>
              <a:t>pásmo</a:t>
            </a:r>
            <a:r>
              <a:rPr lang="en-US" dirty="0"/>
              <a:t> – </a:t>
            </a:r>
            <a:r>
              <a:rPr lang="en-US" dirty="0" err="1"/>
              <a:t>Všetkým</a:t>
            </a:r>
            <a:r>
              <a:rPr lang="en-US" dirty="0"/>
              <a:t> </a:t>
            </a:r>
            <a:r>
              <a:rPr lang="en-US" dirty="0" err="1"/>
              <a:t>ľuďom</a:t>
            </a:r>
            <a:r>
              <a:rPr lang="en-US" dirty="0"/>
              <a:t> </a:t>
            </a:r>
            <a:r>
              <a:rPr lang="en-US" dirty="0" err="1"/>
              <a:t>dobrej</a:t>
            </a:r>
            <a:r>
              <a:rPr lang="en-US" dirty="0"/>
              <a:t> </a:t>
            </a:r>
            <a:r>
              <a:rPr lang="en-US" dirty="0" err="1"/>
              <a:t>vôle</a:t>
            </a:r>
            <a:r>
              <a:rPr lang="en-US" dirty="0"/>
              <a:t>..</a:t>
            </a:r>
            <a:r>
              <a:rPr lang="sk-SK" dirty="0"/>
              <a:t>.</a:t>
            </a:r>
            <a:endParaRPr lang="en-US" dirty="0"/>
          </a:p>
          <a:p>
            <a:r>
              <a:rPr lang="en-US" dirty="0" err="1"/>
              <a:t>Stromček</a:t>
            </a:r>
            <a:r>
              <a:rPr lang="en-US" dirty="0"/>
              <a:t> </a:t>
            </a:r>
            <a:r>
              <a:rPr lang="en-US" dirty="0" err="1"/>
              <a:t>dobrých</a:t>
            </a:r>
            <a:r>
              <a:rPr lang="en-US" dirty="0"/>
              <a:t> </a:t>
            </a:r>
            <a:r>
              <a:rPr lang="en-US" dirty="0" err="1"/>
              <a:t>skutkov</a:t>
            </a:r>
            <a:endParaRPr lang="en-US" dirty="0"/>
          </a:p>
          <a:p>
            <a:r>
              <a:rPr lang="en-US" dirty="0" err="1"/>
              <a:t>Láskyplné</a:t>
            </a:r>
            <a:r>
              <a:rPr lang="en-US" dirty="0"/>
              <a:t> </a:t>
            </a:r>
            <a:r>
              <a:rPr lang="en-US" dirty="0" err="1"/>
              <a:t>mikulášske</a:t>
            </a:r>
            <a:r>
              <a:rPr lang="en-US" dirty="0"/>
              <a:t> </a:t>
            </a:r>
            <a:r>
              <a:rPr lang="en-US" dirty="0" err="1"/>
              <a:t>balíčky</a:t>
            </a:r>
            <a:r>
              <a:rPr lang="en-US" dirty="0"/>
              <a:t> ( </a:t>
            </a:r>
            <a:r>
              <a:rPr lang="en-US" dirty="0" err="1"/>
              <a:t>tvorba</a:t>
            </a:r>
            <a:r>
              <a:rPr lang="en-US" dirty="0"/>
              <a:t> </a:t>
            </a:r>
            <a:r>
              <a:rPr lang="en-US" dirty="0" err="1"/>
              <a:t>vinšov</a:t>
            </a:r>
            <a:r>
              <a:rPr lang="en-US" dirty="0"/>
              <a:t>, </a:t>
            </a:r>
            <a:r>
              <a:rPr lang="en-US" dirty="0" err="1"/>
              <a:t>pozdravov</a:t>
            </a:r>
            <a:r>
              <a:rPr lang="en-US" dirty="0"/>
              <a:t>)</a:t>
            </a:r>
          </a:p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FE81950F-CEB3-4F88-ACD9-BA043DFFBD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675704" y="1850045"/>
            <a:ext cx="5614056" cy="3157907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D01CF4D4-5430-4CCF-9B97-E83263DE44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40110" y="1850047"/>
            <a:ext cx="5614056" cy="3157907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BD55A1CB-C85C-412F-9B84-936834326C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517796" y="1850046"/>
            <a:ext cx="5614058" cy="3157907"/>
          </a:xfrm>
          <a:prstGeom prst="rect">
            <a:avLst/>
          </a:prstGeom>
        </p:spPr>
      </p:pic>
      <p:pic>
        <p:nvPicPr>
          <p:cNvPr id="9" name="Obrázok 8" descr="Obrázok, na ktorom je text, vnútri, osoba, rodina&#10;&#10;Automaticky generovaný popis">
            <a:extLst>
              <a:ext uri="{FF2B5EF4-FFF2-40B4-BE49-F238E27FC236}">
                <a16:creationId xmlns:a16="http://schemas.microsoft.com/office/drawing/2014/main" id="{3E4AB19D-85BF-417C-A0FB-358A4056F35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5750" y="621970"/>
            <a:ext cx="7508284" cy="563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1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ŠTVORLÍSTKOVÉ ČÍTANIE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707390" algn="l"/>
              </a:tabLst>
            </a:pP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aplikácia textu na zvýšenie čitateľskej gramotnosti 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707390" algn="l"/>
              </a:tabLst>
            </a:pP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práca v skupinách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707390" algn="l"/>
              </a:tabLst>
            </a:pP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zvýšenie záujmu o čítaný text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707390" algn="l"/>
              </a:tabLst>
            </a:pP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pointa práce s textom – prečítaj, povedz obsah, klaď otázky, čo bude ďalej 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707390" algn="l"/>
              </a:tabLst>
            </a:pP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osvojenie si literárnych pojmov</a:t>
            </a:r>
          </a:p>
        </p:txBody>
      </p:sp>
    </p:spTree>
    <p:extLst>
      <p:ext uri="{BB962C8B-B14F-4D97-AF65-F5344CB8AC3E}">
        <p14:creationId xmlns:p14="http://schemas.microsoft.com/office/powerpoint/2010/main" val="2496052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987522-1C88-409E-83AE-D157AFBF6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VÝSTUPY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6F55AB1-722F-4F7E-A134-CE159EE29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Projekty</a:t>
            </a:r>
            <a:r>
              <a:rPr lang="en-US" dirty="0"/>
              <a:t> – </a:t>
            </a:r>
            <a:r>
              <a:rPr lang="en-US" dirty="0" err="1"/>
              <a:t>štvorlístky</a:t>
            </a:r>
            <a:r>
              <a:rPr lang="en-US" dirty="0"/>
              <a:t>, </a:t>
            </a:r>
            <a:r>
              <a:rPr lang="sk-SK" dirty="0"/>
              <a:t>utvrdenie a </a:t>
            </a:r>
            <a:r>
              <a:rPr lang="en-US" dirty="0" err="1"/>
              <a:t>opakovanie</a:t>
            </a:r>
            <a:r>
              <a:rPr lang="en-US" dirty="0"/>
              <a:t> </a:t>
            </a:r>
            <a:r>
              <a:rPr lang="sk-SK" dirty="0"/>
              <a:t>literárnych pojmov</a:t>
            </a:r>
          </a:p>
          <a:p>
            <a:r>
              <a:rPr lang="sk-SK" dirty="0"/>
              <a:t>Prezentácia – triedy, učebňa SJL</a:t>
            </a:r>
          </a:p>
          <a:p>
            <a:r>
              <a:rPr lang="sk-SK" dirty="0" err="1"/>
              <a:t>Medzipredmetové</a:t>
            </a:r>
            <a:r>
              <a:rPr lang="sk-SK" dirty="0"/>
              <a:t> vzťahy – DEJ, VYV</a:t>
            </a:r>
          </a:p>
          <a:p>
            <a:endParaRPr lang="sk-SK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14A808A3-40F8-4C23-B2B9-D931916130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821" y="499369"/>
            <a:ext cx="7812350" cy="5859262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1E0B22DE-6363-4DD6-8794-8C39DE4E37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593256" y="1231775"/>
            <a:ext cx="5859264" cy="4394449"/>
          </a:xfrm>
          <a:prstGeom prst="rect">
            <a:avLst/>
          </a:prstGeom>
        </p:spPr>
      </p:pic>
      <p:pic>
        <p:nvPicPr>
          <p:cNvPr id="5" name="Obrázok 4" descr="Obrázok, na ktorom je text, osoba, vnútri, dieťa&#10;&#10;Automaticky generovaný popis">
            <a:extLst>
              <a:ext uri="{FF2B5EF4-FFF2-40B4-BE49-F238E27FC236}">
                <a16:creationId xmlns:a16="http://schemas.microsoft.com/office/drawing/2014/main" id="{360ABCFC-B71D-4797-9BA0-147C3F2677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5663" y="471119"/>
            <a:ext cx="4415633" cy="5887510"/>
          </a:xfrm>
          <a:prstGeom prst="rect">
            <a:avLst/>
          </a:prstGeom>
        </p:spPr>
      </p:pic>
      <p:pic>
        <p:nvPicPr>
          <p:cNvPr id="7" name="Obrázok 6" descr="Obrázok, na ktorom je text, osoba, vnútri, prenosný počítač&#10;&#10;Automaticky generovaný popis">
            <a:extLst>
              <a:ext uri="{FF2B5EF4-FFF2-40B4-BE49-F238E27FC236}">
                <a16:creationId xmlns:a16="http://schemas.microsoft.com/office/drawing/2014/main" id="{A2BF825A-63CF-4672-A2C4-92ABE788C1F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3536" y="499367"/>
            <a:ext cx="4394447" cy="5859262"/>
          </a:xfrm>
          <a:prstGeom prst="rect">
            <a:avLst/>
          </a:prstGeom>
        </p:spPr>
      </p:pic>
      <p:pic>
        <p:nvPicPr>
          <p:cNvPr id="11" name="Obrázok 10" descr="Obrázok, na ktorom je osoba, vnútri&#10;&#10;Automaticky generovaný popis">
            <a:extLst>
              <a:ext uri="{FF2B5EF4-FFF2-40B4-BE49-F238E27FC236}">
                <a16:creationId xmlns:a16="http://schemas.microsoft.com/office/drawing/2014/main" id="{CF2FC0D7-DB9A-419E-9C07-CFC49207AB2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885" y="499367"/>
            <a:ext cx="4394448" cy="585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30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B2041A-9BEB-4637-9FB8-A8E8B7F6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  <a:ea typeface="Calibri" panose="020F0502020204030204" pitchFamily="34" charset="0"/>
              </a:rPr>
              <a:t/>
            </a:r>
            <a:br>
              <a:rPr lang="en-US" dirty="0">
                <a:effectLst/>
                <a:ea typeface="Calibri" panose="020F0502020204030204" pitchFamily="34" charset="0"/>
              </a:rPr>
            </a:br>
            <a:r>
              <a:rPr lang="en-US" dirty="0">
                <a:ea typeface="Calibri" panose="020F0502020204030204" pitchFamily="34" charset="0"/>
              </a:rPr>
              <a:t>V</a:t>
            </a:r>
            <a:r>
              <a:rPr lang="sk-SK" dirty="0" err="1">
                <a:effectLst/>
                <a:ea typeface="Calibri" panose="020F0502020204030204" pitchFamily="34" charset="0"/>
              </a:rPr>
              <a:t>stupné</a:t>
            </a:r>
            <a:r>
              <a:rPr lang="sk-SK" dirty="0">
                <a:effectLst/>
                <a:ea typeface="Calibri" panose="020F0502020204030204" pitchFamily="34" charset="0"/>
              </a:rPr>
              <a:t> </a:t>
            </a:r>
            <a:r>
              <a:rPr lang="sk-SK" dirty="0" err="1">
                <a:effectLst/>
                <a:ea typeface="Calibri" panose="020F0502020204030204" pitchFamily="34" charset="0"/>
              </a:rPr>
              <a:t>merani</a:t>
            </a:r>
            <a:r>
              <a:rPr lang="en-US" dirty="0">
                <a:effectLst/>
                <a:ea typeface="Calibri" panose="020F0502020204030204" pitchFamily="34" charset="0"/>
              </a:rPr>
              <a:t>e</a:t>
            </a:r>
            <a:r>
              <a:rPr lang="sk-SK" dirty="0">
                <a:effectLst/>
                <a:ea typeface="Calibri" panose="020F0502020204030204" pitchFamily="34" charset="0"/>
              </a:rPr>
              <a:t> čitateľských zručností žiakov 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64091F7-DCA4-47D0-A8E2-638498981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vypracované</a:t>
            </a:r>
            <a:r>
              <a:rPr lang="en-US" dirty="0"/>
              <a:t> testy pre </a:t>
            </a:r>
            <a:r>
              <a:rPr lang="en-US" dirty="0" err="1"/>
              <a:t>každý</a:t>
            </a:r>
            <a:r>
              <a:rPr lang="en-US" dirty="0"/>
              <a:t> </a:t>
            </a:r>
            <a:r>
              <a:rPr lang="en-US" dirty="0" err="1"/>
              <a:t>ročník</a:t>
            </a:r>
            <a:endParaRPr lang="en-US" dirty="0"/>
          </a:p>
          <a:p>
            <a:r>
              <a:rPr lang="en-US" dirty="0" err="1"/>
              <a:t>realizácia</a:t>
            </a:r>
            <a:r>
              <a:rPr lang="en-US" dirty="0"/>
              <a:t> v </a:t>
            </a:r>
            <a:r>
              <a:rPr lang="en-US" dirty="0" err="1"/>
              <a:t>septembri</a:t>
            </a:r>
            <a:endParaRPr lang="en-US" dirty="0"/>
          </a:p>
          <a:p>
            <a:r>
              <a:rPr lang="sk-SK" dirty="0"/>
              <a:t>p</a:t>
            </a:r>
            <a:r>
              <a:rPr lang="en-US" dirty="0" err="1"/>
              <a:t>orovnanie</a:t>
            </a:r>
            <a:r>
              <a:rPr lang="sk-SK" dirty="0"/>
              <a:t> – polrok, koniec </a:t>
            </a:r>
            <a:r>
              <a:rPr lang="en-US" dirty="0" err="1"/>
              <a:t>školského</a:t>
            </a:r>
            <a:r>
              <a:rPr lang="en-US" dirty="0"/>
              <a:t> </a:t>
            </a:r>
            <a:r>
              <a:rPr lang="en-US" dirty="0" err="1"/>
              <a:t>roka</a:t>
            </a:r>
            <a:endParaRPr lang="en-US" dirty="0"/>
          </a:p>
          <a:p>
            <a:r>
              <a:rPr lang="en-US" dirty="0" err="1"/>
              <a:t>úlohy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rozvoj</a:t>
            </a:r>
            <a:r>
              <a:rPr lang="en-US" dirty="0"/>
              <a:t> </a:t>
            </a:r>
            <a:r>
              <a:rPr lang="en-US" dirty="0" err="1"/>
              <a:t>čitateľskej</a:t>
            </a:r>
            <a:r>
              <a:rPr lang="en-US" dirty="0"/>
              <a:t> </a:t>
            </a:r>
            <a:r>
              <a:rPr lang="en-US" dirty="0" err="1"/>
              <a:t>gramotnosti</a:t>
            </a:r>
            <a:r>
              <a:rPr lang="en-US" dirty="0"/>
              <a:t> a </a:t>
            </a:r>
            <a:r>
              <a:rPr lang="en-US" dirty="0" err="1"/>
              <a:t>pochopenie</a:t>
            </a:r>
            <a:r>
              <a:rPr lang="en-US" dirty="0"/>
              <a:t> </a:t>
            </a:r>
            <a:r>
              <a:rPr lang="en-US" dirty="0" err="1"/>
              <a:t>textu</a:t>
            </a:r>
            <a:endParaRPr lang="en-US" dirty="0"/>
          </a:p>
          <a:p>
            <a:r>
              <a:rPr lang="en-US" dirty="0" err="1"/>
              <a:t>najlepšie</a:t>
            </a:r>
            <a:r>
              <a:rPr lang="en-US" dirty="0"/>
              <a:t> </a:t>
            </a:r>
            <a:r>
              <a:rPr lang="en-US" dirty="0" err="1"/>
              <a:t>výsledky</a:t>
            </a:r>
            <a:r>
              <a:rPr lang="en-US" dirty="0"/>
              <a:t> :</a:t>
            </a:r>
            <a:r>
              <a:rPr lang="sk-SK" dirty="0"/>
              <a:t> TVIP: 70% - 8.A, VINŽ: 89% - 9.C, RVCJ: 87% - 9.B</a:t>
            </a:r>
            <a:endParaRPr lang="en-US" dirty="0"/>
          </a:p>
          <a:p>
            <a:r>
              <a:rPr lang="en-US" dirty="0" err="1"/>
              <a:t>najslabšie</a:t>
            </a:r>
            <a:r>
              <a:rPr lang="en-US" dirty="0"/>
              <a:t> </a:t>
            </a:r>
            <a:r>
              <a:rPr lang="en-US" dirty="0" err="1"/>
              <a:t>výsledky</a:t>
            </a:r>
            <a:r>
              <a:rPr lang="en-US" dirty="0"/>
              <a:t>:</a:t>
            </a:r>
            <a:r>
              <a:rPr lang="sk-SK" dirty="0"/>
              <a:t> TVIP: 49% - 7.A, VINŽ: 78% - 7.D, RVCJ: 74% - 5.B</a:t>
            </a:r>
          </a:p>
        </p:txBody>
      </p:sp>
    </p:spTree>
    <p:extLst>
      <p:ext uri="{BB962C8B-B14F-4D97-AF65-F5344CB8AC3E}">
        <p14:creationId xmlns:p14="http://schemas.microsoft.com/office/powerpoint/2010/main" val="744469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ČITATEĽSKÁ “ ZÁŽITKÁREŇ”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Celoslovenské podujatie – Súťaž o najzaujímavejšie podujatie školskej knižnice</a:t>
            </a:r>
          </a:p>
          <a:p>
            <a:r>
              <a:rPr lang="sk-SK" dirty="0"/>
              <a:t>Každý ročník spracoval iný žáner ( rozprávky, bájky, balady, poviedky, romány )</a:t>
            </a:r>
          </a:p>
          <a:p>
            <a:r>
              <a:rPr lang="sk-SK" dirty="0"/>
              <a:t>Vytváranie „stránok“ knihy – charakteristika žánru, čítanie ukážok, dramatizácia, zábavné úlohy, vlastná tvorba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1123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217" y="600288"/>
            <a:ext cx="7543231" cy="5657423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6176" y="623334"/>
            <a:ext cx="7469607" cy="5602205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6FD9B6CA-CEF3-4040-925E-724620410A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0950" y="623334"/>
            <a:ext cx="4208498" cy="561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1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8960" y="543727"/>
            <a:ext cx="5109325" cy="5706757"/>
          </a:xfr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5266" y="555879"/>
            <a:ext cx="4270954" cy="5694605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EB271B35-00F9-4FEC-8099-0AC288A135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699" y="543727"/>
            <a:ext cx="4270954" cy="569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4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VÝSTUPY</a:t>
            </a: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19" y="572775"/>
            <a:ext cx="7688651" cy="5708758"/>
          </a:xfr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914" y="572775"/>
            <a:ext cx="7604333" cy="570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3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977" y="609599"/>
            <a:ext cx="7518403" cy="5638802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9725" y="641927"/>
            <a:ext cx="7475298" cy="560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0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 motív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3415</TotalTime>
  <Words>327</Words>
  <Application>Microsoft Office PowerPoint</Application>
  <PresentationFormat>Širokouhlá</PresentationFormat>
  <Paragraphs>43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8" baseType="lpstr">
      <vt:lpstr>Arial</vt:lpstr>
      <vt:lpstr>Calibri</vt:lpstr>
      <vt:lpstr>Garamond</vt:lpstr>
      <vt:lpstr>Symbol</vt:lpstr>
      <vt:lpstr>Times New Roman</vt:lpstr>
      <vt:lpstr>Organický motív</vt:lpstr>
      <vt:lpstr>Pedagogický klub SJL</vt:lpstr>
      <vt:lpstr>ŠTVORLÍSTKOVÉ ČÍTANIE</vt:lpstr>
      <vt:lpstr>VÝSTUPY</vt:lpstr>
      <vt:lpstr> Vstupné meranie čitateľských zručností žiakov  </vt:lpstr>
      <vt:lpstr>ČITATEĽSKÁ “ ZÁŽITKÁREŇ”</vt:lpstr>
      <vt:lpstr>Prezentácia programu PowerPoint</vt:lpstr>
      <vt:lpstr>Prezentácia programu PowerPoint</vt:lpstr>
      <vt:lpstr>VÝSTUPY</vt:lpstr>
      <vt:lpstr>Prezentácia programu PowerPoint</vt:lpstr>
      <vt:lpstr>ĎALŠIE AKTIVITY</vt:lpstr>
      <vt:lpstr>UČEBŇA LIBRESSO</vt:lpstr>
      <vt:lpstr>SPOLUPRÁCA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Pedagogický klub SJL</dc:title>
  <dc:creator>Ucitel</dc:creator>
  <cp:lastModifiedBy>Ing. Jana Macáková</cp:lastModifiedBy>
  <cp:revision>10</cp:revision>
  <dcterms:created xsi:type="dcterms:W3CDTF">2022-01-17T07:37:05Z</dcterms:created>
  <dcterms:modified xsi:type="dcterms:W3CDTF">2022-05-10T09:42:55Z</dcterms:modified>
</cp:coreProperties>
</file>