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9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10AF5C-60B0-41A5-A14E-4A4AB24C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79" y="2111570"/>
            <a:ext cx="7766936" cy="1646302"/>
          </a:xfrm>
        </p:spPr>
        <p:txBody>
          <a:bodyPr/>
          <a:lstStyle/>
          <a:p>
            <a:r>
              <a:rPr lang="sk-SK" dirty="0"/>
              <a:t>Pedagogický klub MAT2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D14101C-2E61-42E0-B338-20A04918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2"/>
            <a:ext cx="8276126" cy="1914961"/>
          </a:xfrm>
        </p:spPr>
        <p:txBody>
          <a:bodyPr>
            <a:normAutofit fontScale="70000" lnSpcReduction="20000"/>
          </a:bodyPr>
          <a:lstStyle/>
          <a:p>
            <a:endParaRPr lang="sk-SK" sz="2900" dirty="0"/>
          </a:p>
          <a:p>
            <a:r>
              <a:rPr lang="sk-SK" sz="2900" dirty="0"/>
              <a:t>Marianna </a:t>
            </a:r>
            <a:r>
              <a:rPr lang="sk-SK" sz="2900" dirty="0" err="1"/>
              <a:t>Sedliaková</a:t>
            </a:r>
            <a:endParaRPr lang="sk-SK" sz="2900" b="1" dirty="0"/>
          </a:p>
          <a:p>
            <a:r>
              <a:rPr lang="sk-SK" sz="2900" dirty="0"/>
              <a:t> Angelika </a:t>
            </a:r>
            <a:r>
              <a:rPr lang="sk-SK" sz="2900" dirty="0" err="1"/>
              <a:t>Matľáková</a:t>
            </a:r>
            <a:r>
              <a:rPr lang="sk-SK" sz="2900" dirty="0"/>
              <a:t> </a:t>
            </a:r>
          </a:p>
          <a:p>
            <a:r>
              <a:rPr lang="sk-SK" sz="2900" dirty="0"/>
              <a:t>Veronika </a:t>
            </a:r>
            <a:r>
              <a:rPr lang="sk-SK" sz="2900" dirty="0" err="1"/>
              <a:t>Hrúzová</a:t>
            </a:r>
            <a:endParaRPr lang="sk-SK" sz="2900" dirty="0"/>
          </a:p>
          <a:p>
            <a:r>
              <a:rPr lang="sk-SK" sz="2900" dirty="0"/>
              <a:t> Marianna </a:t>
            </a:r>
            <a:r>
              <a:rPr lang="sk-SK" sz="2900" dirty="0" err="1"/>
              <a:t>Nozdrovická</a:t>
            </a:r>
            <a:endParaRPr lang="sk-SK" sz="29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355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988623-9399-468D-97BC-B506DE2E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62" y="106654"/>
            <a:ext cx="8596668" cy="1320800"/>
          </a:xfrm>
        </p:spPr>
        <p:txBody>
          <a:bodyPr/>
          <a:lstStyle/>
          <a:p>
            <a:r>
              <a:rPr lang="sk-SK" dirty="0"/>
              <a:t>Snímky zo žiackych prezentácii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8656ED8-6F76-47A1-9502-42F93779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7C3192B3-8C16-42C7-A831-F13A89896253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38936" y="1916692"/>
            <a:ext cx="8529853" cy="4042584"/>
          </a:xfrm>
          <a:prstGeom prst="rect">
            <a:avLst/>
          </a:prstGeom>
        </p:spPr>
      </p:pic>
      <p:pic>
        <p:nvPicPr>
          <p:cNvPr id="13" name="Zástupný objekt pre obsah 5">
            <a:extLst>
              <a:ext uri="{FF2B5EF4-FFF2-40B4-BE49-F238E27FC236}">
                <a16:creationId xmlns:a16="http://schemas.microsoft.com/office/drawing/2014/main" xmlns="" id="{09461C08-E57E-4E02-88CA-AE859D49917F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62" y="660522"/>
            <a:ext cx="4779385" cy="360801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D7A64C8F-D4D6-4D81-9EC5-E38D9762833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153" y="1799602"/>
            <a:ext cx="4806144" cy="357240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8E457B8E-C9FF-4B57-B10B-B51EA10962DA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39296" y="3036205"/>
            <a:ext cx="4829727" cy="357240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68CB87F8-5904-4F2B-AF53-005CE6828DA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71669" y="166392"/>
            <a:ext cx="4779385" cy="366364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C3D32273-81B5-447A-B401-7E501BE407AB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80446" y="1539843"/>
            <a:ext cx="4916695" cy="366364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xmlns="" id="{4F251C5D-74C9-44AD-9661-4D93E0C3E9F7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69023" y="3371663"/>
            <a:ext cx="4808193" cy="31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87A367CE-FB42-4DF8-A041-1305687B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Rodina </a:t>
            </a:r>
            <a:r>
              <a:rPr lang="sk-SK" dirty="0" err="1"/>
              <a:t>Sporovlivá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C7C776DE-F47B-4E78-B0EA-505B12C8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599180" cy="3880773"/>
          </a:xfrm>
        </p:spPr>
        <p:txBody>
          <a:bodyPr/>
          <a:lstStyle/>
          <a:p>
            <a:r>
              <a:rPr lang="sk-SK" dirty="0"/>
              <a:t>V rámci tejto aktivity sme využili modelovú rodinu </a:t>
            </a:r>
            <a:r>
              <a:rPr lang="sk-SK" dirty="0" err="1"/>
              <a:t>Sporovlivých</a:t>
            </a:r>
            <a:endParaRPr lang="sk-SK" dirty="0"/>
          </a:p>
          <a:p>
            <a:r>
              <a:rPr lang="sk-SK" dirty="0"/>
              <a:t>Modelovú rodinu využívame aj pri riešení aplikačných úloh na rozvoj finančnej gramotnosti vo všetkých ročníkoch</a:t>
            </a:r>
          </a:p>
          <a:p>
            <a:r>
              <a:rPr lang="sk-SK" dirty="0"/>
              <a:t>Slúži hlavne na zabezpečenie ochrany citlivých osobných údajov (dostupná na nástenke v každej triede)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900CF7EE-6CF2-4CD1-BEAA-A0148507F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258" y="447212"/>
            <a:ext cx="4203552" cy="59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16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CC47B1B3-D22E-4928-ACBB-A547FDF5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289" y="5439053"/>
            <a:ext cx="8596668" cy="1320800"/>
          </a:xfrm>
        </p:spPr>
        <p:txBody>
          <a:bodyPr/>
          <a:lstStyle/>
          <a:p>
            <a:r>
              <a:rPr lang="sk-SK" dirty="0"/>
              <a:t>Ďakujeme za pozornosť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645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03B4ED7-7599-4B2C-982D-50CF520A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Učebňa Heuréka!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4FA9302A-967D-4451-9F32-66AC5C2A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076"/>
            <a:ext cx="8141915" cy="3880773"/>
          </a:xfrm>
        </p:spPr>
        <p:txBody>
          <a:bodyPr/>
          <a:lstStyle/>
          <a:p>
            <a:r>
              <a:rPr lang="sk-SK" dirty="0"/>
              <a:t>Aktivity z projektu realizujeme prevažne v novozriadenej matematickej učebni s názvom Heuréka!</a:t>
            </a:r>
          </a:p>
          <a:p>
            <a:r>
              <a:rPr lang="sk-SK" dirty="0"/>
              <a:t>Heuréka! - ako výkrik na vyjadrenie radostného nadšenia nad vyriešením ťažkej úlohy, zvolanie pri náhlom, nečakanom objave, znamená "objavil som to".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8E2D54BE-8777-4F2D-8E5E-DAFD72644A03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881" y="3214885"/>
            <a:ext cx="5340333" cy="300393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7923A05D-985F-457A-9163-0B3FEDF5F65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38589" y="3941176"/>
            <a:ext cx="3580660" cy="268549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D2F1AA29-C49F-4C27-BB5B-854B74AA442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49702" y="4335969"/>
            <a:ext cx="2202414" cy="229070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12B06EC3-4D5C-4F1C-B992-1C3863D23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8819249" y="2283902"/>
            <a:ext cx="3148171" cy="22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5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C8B697E-C8B0-49C3-8DB2-4C03CCA5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Pomôcky z projektu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DC291E5E-AF30-424F-B68D-6BD47F23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61" y="1423743"/>
            <a:ext cx="4942231" cy="3880773"/>
          </a:xfrm>
        </p:spPr>
        <p:txBody>
          <a:bodyPr/>
          <a:lstStyle/>
          <a:p>
            <a:r>
              <a:rPr lang="sk-SK" dirty="0"/>
              <a:t>Pri realizácii aktivít využívame rôzne pomôcky zakúpené z projektu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C5ECF72C-4405-4FAF-BDBB-B690C64EDEC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7334" y="2268204"/>
            <a:ext cx="6403539" cy="415229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E83D4158-433A-483E-A09A-7638D38DA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190122" y="2407791"/>
            <a:ext cx="3771900" cy="40127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C9221D1F-1BEA-41BC-9B77-B4BCA8EF780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4813" y="227860"/>
            <a:ext cx="4236458" cy="44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50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0B42BA82-6E30-4E1A-BDBF-1CF56F14DF3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86548" y="282219"/>
            <a:ext cx="2955024" cy="394003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xmlns="" id="{7227B581-539F-4AFA-B108-EDA53548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Hejného</a:t>
            </a:r>
            <a:r>
              <a:rPr lang="sk-SK" dirty="0"/>
              <a:t> metóda – školenia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1795F9E9-0CFE-4F66-A11F-CA25688E2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12" y="1419620"/>
            <a:ext cx="8376636" cy="2687221"/>
          </a:xfrm>
        </p:spPr>
        <p:txBody>
          <a:bodyPr>
            <a:normAutofit/>
          </a:bodyPr>
          <a:lstStyle/>
          <a:p>
            <a:r>
              <a:rPr lang="sk-SK" dirty="0"/>
              <a:t>V rámci projektu sa zúčastňujeme vzdelávaní </a:t>
            </a:r>
            <a:r>
              <a:rPr lang="sk-SK" dirty="0" err="1"/>
              <a:t>Hejného</a:t>
            </a:r>
            <a:r>
              <a:rPr lang="sk-SK" dirty="0"/>
              <a:t> metódy vyučovania matematiky. V lete sme absolvovali </a:t>
            </a:r>
            <a:r>
              <a:rPr lang="sk-SK" dirty="0" err="1"/>
              <a:t>Hejného</a:t>
            </a:r>
            <a:r>
              <a:rPr lang="sk-SK" dirty="0"/>
              <a:t> letnú školu v Oravskej Lesnej.</a:t>
            </a:r>
          </a:p>
          <a:p>
            <a:r>
              <a:rPr lang="sk-SK" dirty="0"/>
              <a:t>Kompetencie získané na týchto vzdelávaniach využívame pri edukácii nadaných žiakov. </a:t>
            </a:r>
          </a:p>
          <a:p>
            <a:r>
              <a:rPr lang="sk-SK" dirty="0"/>
              <a:t>Prvky </a:t>
            </a:r>
            <a:r>
              <a:rPr lang="sk-SK" dirty="0" err="1"/>
              <a:t>Hejného</a:t>
            </a:r>
            <a:r>
              <a:rPr lang="sk-SK" dirty="0"/>
              <a:t> metódy však využívame vo všetkých učebných variantoch.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6F2C1BB-D22F-4F5D-A6F0-40C85C6EEA0F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01393" y="3428999"/>
            <a:ext cx="4357000" cy="32677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1F58F590-AE16-4A34-9747-D689FC76A6C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86548" y="4175996"/>
            <a:ext cx="3058598" cy="229394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3B5949A6-1E5F-406F-BBBC-CEF8F1BC792C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4088" y="3429000"/>
            <a:ext cx="4356998" cy="32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66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EFB5422-71B5-49E6-B519-6F248CC1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600230"/>
            <a:ext cx="8596668" cy="1320800"/>
          </a:xfrm>
        </p:spPr>
        <p:txBody>
          <a:bodyPr/>
          <a:lstStyle/>
          <a:p>
            <a:r>
              <a:rPr lang="sk-SK" dirty="0" err="1"/>
              <a:t>Minimarket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9A705692-57E9-4636-A1F1-963B07F0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" y="1195650"/>
            <a:ext cx="6371209" cy="3880773"/>
          </a:xfrm>
        </p:spPr>
        <p:txBody>
          <a:bodyPr/>
          <a:lstStyle/>
          <a:p>
            <a:r>
              <a:rPr lang="sk-SK" dirty="0"/>
              <a:t>Zážitkové učenie</a:t>
            </a:r>
          </a:p>
          <a:p>
            <a:r>
              <a:rPr lang="sk-SK" dirty="0"/>
              <a:t>Hra na obchod s lákavými pomôckami a peniazmi </a:t>
            </a:r>
          </a:p>
          <a:p>
            <a:r>
              <a:rPr lang="sk-SK" dirty="0"/>
              <a:t>Utvrdzovanie základných matematických operácií v obore desatinných čísel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385D2556-5645-4267-87B5-F5E44BFE54F6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622806" y="1339604"/>
            <a:ext cx="5914992" cy="443624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429AEC39-C9E9-46FD-8694-114566DC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909508" y="2580876"/>
            <a:ext cx="5452672" cy="39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76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E2568583-BF6C-4403-8EB2-FC725C79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25" y="355662"/>
            <a:ext cx="8596668" cy="1320800"/>
          </a:xfrm>
        </p:spPr>
        <p:txBody>
          <a:bodyPr/>
          <a:lstStyle/>
          <a:p>
            <a:r>
              <a:rPr lang="sk-SK" dirty="0"/>
              <a:t>Mladý architekt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76FEF4E5-F13D-426E-A56D-4CBEFDE6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25" y="1248915"/>
            <a:ext cx="8596668" cy="3880773"/>
          </a:xfrm>
        </p:spPr>
        <p:txBody>
          <a:bodyPr/>
          <a:lstStyle/>
          <a:p>
            <a:r>
              <a:rPr lang="sk-SK" dirty="0"/>
              <a:t>Precvičovanie priestorovej orientácie a predstavivosti manipuláciou s rôznymi edukačnými stavebnicami s ohľadom na individuálne potreby žiakov</a:t>
            </a:r>
          </a:p>
          <a:p>
            <a:r>
              <a:rPr lang="sk-SK" dirty="0"/>
              <a:t>Práca s pojmami stavba, teleso, kódovanie stavieb, stopa stavby, podhľad, nadhľad, nárys, pôdorys, </a:t>
            </a:r>
            <a:r>
              <a:rPr lang="sk-SK" dirty="0" err="1"/>
              <a:t>bokorys</a:t>
            </a:r>
            <a:r>
              <a:rPr lang="sk-SK" dirty="0"/>
              <a:t>, viditeľné a neviditeľné hrany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8BE00194-01CF-4A30-83FE-DFA0E3DD50C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7554" y="2663915"/>
            <a:ext cx="5391705" cy="404377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344E4250-42F0-4E45-B16B-6120719BFFA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13408" y="1676462"/>
            <a:ext cx="3360887" cy="189049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37AE23DE-C8D0-43BA-9744-0C65D403F6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226518" y="3551682"/>
            <a:ext cx="3932075" cy="3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06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EEE167-BF47-4FBE-A6F5-90A9EB06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42" y="376789"/>
            <a:ext cx="8596668" cy="1320800"/>
          </a:xfrm>
        </p:spPr>
        <p:txBody>
          <a:bodyPr/>
          <a:lstStyle/>
          <a:p>
            <a:r>
              <a:rPr lang="sk-SK" dirty="0"/>
              <a:t>Zlomky ma nezlomia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710FB74-81AA-4CF6-B87F-9F843D7E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93" y="1112860"/>
            <a:ext cx="7022237" cy="2731116"/>
          </a:xfrm>
        </p:spPr>
        <p:txBody>
          <a:bodyPr>
            <a:normAutofit/>
          </a:bodyPr>
          <a:lstStyle/>
          <a:p>
            <a:r>
              <a:rPr lang="sk-SK" dirty="0"/>
              <a:t>Aktivita je zameraná na vizualizáciu abstraktnejších pojmov</a:t>
            </a:r>
          </a:p>
          <a:p>
            <a:r>
              <a:rPr lang="sk-SK" dirty="0"/>
              <a:t>Žiakom predstaví niekoľko rôznych modelov, ktoré vhodne prezentujú celok a jeho delenie na časti</a:t>
            </a:r>
          </a:p>
          <a:p>
            <a:r>
              <a:rPr lang="sk-SK" dirty="0"/>
              <a:t>Využíva obľúbenosť lega a domino kociek u žiakov, ale aj model pizze</a:t>
            </a:r>
          </a:p>
          <a:p>
            <a:r>
              <a:rPr lang="sk-SK" dirty="0"/>
              <a:t>V rámci </a:t>
            </a:r>
            <a:r>
              <a:rPr lang="sk-SK" dirty="0" err="1"/>
              <a:t>medzipredmetových</a:t>
            </a:r>
            <a:r>
              <a:rPr lang="sk-SK" dirty="0"/>
              <a:t> vzťahov a prepojenia teórie a praxe si žiaci pizzu a koláčiky pripravili na hodinách THD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A588DE8D-E1A9-4AC5-8DB9-0F352183A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969694" y="3843976"/>
            <a:ext cx="3982082" cy="273111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54267EFB-EEA0-4C2F-AE94-63DF9402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9827611" y="712944"/>
            <a:ext cx="1938982" cy="313103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B485D486-17C9-4D6F-A537-BDEE1E5AB0E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15059" y="234232"/>
            <a:ext cx="2231402" cy="405709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98695EE-1010-42D4-92F0-8130762A0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8390511" y="3786916"/>
            <a:ext cx="2320864" cy="277979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911ED3D8-2547-4D64-AB6A-659E26BF03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5679921" y="3555185"/>
            <a:ext cx="2612937" cy="301990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BB26710-EF3E-4018-8A28-0AB99099B52B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200000">
            <a:off x="4113589" y="5076391"/>
            <a:ext cx="1341419" cy="17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71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E71307-7861-4892-938B-171996A6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Máš šancu to vedieť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6B9B55A-5138-498F-A472-5A6F29BC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54" y="1343844"/>
            <a:ext cx="10375038" cy="3880773"/>
          </a:xfrm>
        </p:spPr>
        <p:txBody>
          <a:bodyPr/>
          <a:lstStyle/>
          <a:p>
            <a:r>
              <a:rPr lang="sk-SK" dirty="0"/>
              <a:t>Žiaci si formou súťaže rozvíjajú kompetencie v oblasti pravdepodobnosti, kombinatoriky a matematickej štatistiky.</a:t>
            </a:r>
          </a:p>
          <a:p>
            <a:r>
              <a:rPr lang="sk-SK" dirty="0"/>
              <a:t>Otázky do súťaže sú zostavené z učív rôznych predmetov, ako napr. SJL, CHEM, DEJ, ANJ, NEJ, BIO a GEG. Pri riešení je kľúčovou schopnosťou čítanie s porozumením, žiaci sú nútení vyhľadávať rôzne informácie a argumentovať.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1BAB319-D477-4553-8BE8-397ADEF68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22554" y="3036162"/>
            <a:ext cx="6104172" cy="35092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68ED1A63-2665-420F-AEC3-2CADD6D5DD9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1500" y="2664644"/>
            <a:ext cx="5563341" cy="31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09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D617BF-7BDD-4E54-9198-12700487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Výlet do hôr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98BCFCA-4C8E-4762-AEFC-DCC3096D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312569" cy="3880773"/>
          </a:xfrm>
        </p:spPr>
        <p:txBody>
          <a:bodyPr/>
          <a:lstStyle/>
          <a:p>
            <a:r>
              <a:rPr lang="sk-SK" dirty="0"/>
              <a:t>Aktivita poukazuje na využitie matematiky v bežnom živote.</a:t>
            </a:r>
          </a:p>
          <a:p>
            <a:r>
              <a:rPr lang="sk-SK" dirty="0"/>
              <a:t>Matematické kompetencie si žiaci utvrdzujú v rámci príbehu o cestovaní rodiny </a:t>
            </a:r>
            <a:r>
              <a:rPr lang="sk-SK" dirty="0" err="1"/>
              <a:t>Sporovlivej</a:t>
            </a:r>
            <a:r>
              <a:rPr lang="sk-SK" dirty="0"/>
              <a:t>.</a:t>
            </a:r>
          </a:p>
          <a:p>
            <a:r>
              <a:rPr lang="sk-SK" dirty="0"/>
              <a:t>V príbehu sa stretávajú s rôznymi životnými situáciami, kde musia počítať s kladnými a zápornými číslami.</a:t>
            </a:r>
          </a:p>
          <a:p>
            <a:r>
              <a:rPr lang="sk-SK" dirty="0"/>
              <a:t>Príbeh obsahuje aj tabuľky, grafy a diagramy – v ktorých sa musia žiaci zorientovať a podnecuje u žiakov aktívne vyhľadávanie doplňujúcich informácií.</a:t>
            </a:r>
          </a:p>
          <a:p>
            <a:r>
              <a:rPr lang="sk-SK" dirty="0"/>
              <a:t>Neodradila nás ani dištančná forma vzdelávania – žiaci vypracovali zaujímavé prezentácie...</a:t>
            </a:r>
          </a:p>
        </p:txBody>
      </p:sp>
      <p:pic>
        <p:nvPicPr>
          <p:cNvPr id="6" name="Picture 2" descr="https://scontent.xx.fbcdn.net/v/t1.15752-9/125492342_4036209059741274_7574986605346769143_n.jpg?_nc_cat=110&amp;ccb=2&amp;_nc_sid=ae9488&amp;_nc_ohc=l8RTF8iYe5MAX9u85BJ&amp;_nc_ad=z-m&amp;_nc_cid=0&amp;_nc_ht=scontent.xx&amp;oh=9d5ced7514b2efa764b2fa9214b96a92&amp;oe=5FD91936">
            <a:extLst>
              <a:ext uri="{FF2B5EF4-FFF2-40B4-BE49-F238E27FC236}">
                <a16:creationId xmlns:a16="http://schemas.microsoft.com/office/drawing/2014/main" xmlns="" id="{DAB53608-51EC-4CC9-B5F2-0D3A69C2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26044" y="3605489"/>
            <a:ext cx="4084336" cy="1689845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9756081-66E7-4E33-AC24-E08013F0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600" y="4998325"/>
            <a:ext cx="4138638" cy="17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29F0B00D-5183-41D3-ABB3-BE97839F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27" y="265257"/>
            <a:ext cx="5046010" cy="179367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26929E2-896B-4487-9CA3-620BAD7C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7468" y="279168"/>
            <a:ext cx="4221106" cy="28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1E41551-D2AD-447A-8BE5-E17889628ED5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54904" y="2045018"/>
            <a:ext cx="1595237" cy="14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74932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375</Words>
  <Application>Microsoft Office PowerPoint</Application>
  <PresentationFormat>Vlastní</PresentationFormat>
  <Paragraphs>43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Fazeta</vt:lpstr>
      <vt:lpstr>Pedagogický klub MAT2 </vt:lpstr>
      <vt:lpstr>Učebňa Heuréka!</vt:lpstr>
      <vt:lpstr>Pomôcky z projektu</vt:lpstr>
      <vt:lpstr>Hejného metóda – školenia </vt:lpstr>
      <vt:lpstr>Minimarket</vt:lpstr>
      <vt:lpstr>Mladý architekt</vt:lpstr>
      <vt:lpstr>Zlomky ma nezlomia</vt:lpstr>
      <vt:lpstr>Máš šancu to vedieť</vt:lpstr>
      <vt:lpstr>Výlet do hôr</vt:lpstr>
      <vt:lpstr>Snímky zo žiackych prezentácii</vt:lpstr>
      <vt:lpstr>Rodina Sporovlivá</vt:lpstr>
      <vt:lpstr>Ďakujeme za pozornosť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Aurel Macák</cp:lastModifiedBy>
  <cp:revision>39</cp:revision>
  <dcterms:created xsi:type="dcterms:W3CDTF">2022-01-24T13:46:57Z</dcterms:created>
  <dcterms:modified xsi:type="dcterms:W3CDTF">2022-03-05T09:14:26Z</dcterms:modified>
</cp:coreProperties>
</file>