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8"/>
  </p:notesMasterIdLst>
  <p:handoutMasterIdLst>
    <p:handoutMasterId r:id="rId19"/>
  </p:handoutMasterIdLst>
  <p:sldIdLst>
    <p:sldId id="258" r:id="rId2"/>
    <p:sldId id="271" r:id="rId3"/>
    <p:sldId id="260" r:id="rId4"/>
    <p:sldId id="257" r:id="rId5"/>
    <p:sldId id="261" r:id="rId6"/>
    <p:sldId id="259" r:id="rId7"/>
    <p:sldId id="274" r:id="rId8"/>
    <p:sldId id="273" r:id="rId9"/>
    <p:sldId id="262" r:id="rId10"/>
    <p:sldId id="265" r:id="rId11"/>
    <p:sldId id="266" r:id="rId12"/>
    <p:sldId id="267" r:id="rId13"/>
    <p:sldId id="268" r:id="rId14"/>
    <p:sldId id="269" r:id="rId15"/>
    <p:sldId id="272" r:id="rId16"/>
    <p:sldId id="270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50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143" autoAdjust="0"/>
  </p:normalViewPr>
  <p:slideViewPr>
    <p:cSldViewPr>
      <p:cViewPr>
        <p:scale>
          <a:sx n="66" d="100"/>
          <a:sy n="66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A1CE2-8ED1-4CA5-9DCB-3D3B628D6DB3}" type="datetimeFigureOut">
              <a:rPr lang="sk-SK" smtClean="0"/>
              <a:pPr/>
              <a:t>24. 2. 2021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DC40E-E240-41EA-9845-6A24C564E89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84A64-5AFD-4410-B3AE-17828CB74C34}" type="datetimeFigureOut">
              <a:rPr lang="sk-SK" smtClean="0"/>
              <a:pPr/>
              <a:t>24. 2. 2021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A86B5-95AC-4672-8BFB-CFA98B86911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A86B5-95AC-4672-8BFB-CFA98B86911D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24. 2. 2021</a:t>
            </a:fld>
            <a:endParaRPr lang="sk-SK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24. 2. 2021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24. 2. 2021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24. 2. 2021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24. 2. 2021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24. 2. 2021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24. 2. 2021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24. 2. 2021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24. 2. 2021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24. 2. 2021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24. 2. 2021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669D15C-05B6-4FC7-8482-68383C9CC9A2}" type="datetimeFigureOut">
              <a:rPr lang="sk-SK" smtClean="0"/>
              <a:pPr/>
              <a:t>24. 2. 2021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85951713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QPPUP4OL9w&amp;feature=youtu.be&amp;ab_channel=Z%C3%A1kladn%C3%A1%C5%A1kolaAndrejaKme%C5%A5aLevic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Základná škola Andreja Kmeťa</a:t>
            </a:r>
            <a:br>
              <a:rPr lang="sk-SK" dirty="0" smtClean="0">
                <a:solidFill>
                  <a:srgbClr val="00B050"/>
                </a:solidFill>
              </a:rPr>
            </a:br>
            <a:r>
              <a:rPr lang="sk-SK" dirty="0" smtClean="0">
                <a:solidFill>
                  <a:srgbClr val="00B050"/>
                </a:solidFill>
              </a:rPr>
              <a:t>Ul. M. R. Štefánika 34</a:t>
            </a:r>
            <a:br>
              <a:rPr lang="sk-SK" dirty="0" smtClean="0">
                <a:solidFill>
                  <a:srgbClr val="00B050"/>
                </a:solidFill>
              </a:rPr>
            </a:br>
            <a:r>
              <a:rPr lang="sk-SK" dirty="0" smtClean="0">
                <a:solidFill>
                  <a:srgbClr val="00B050"/>
                </a:solidFill>
              </a:rPr>
              <a:t>Levice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/>
          <a:lstStyle/>
          <a:p>
            <a:pPr algn="ctr">
              <a:buNone/>
            </a:pPr>
            <a:r>
              <a:rPr lang="sk-SK" dirty="0" smtClean="0"/>
              <a:t>Informácie</a:t>
            </a:r>
          </a:p>
          <a:p>
            <a:pPr algn="ctr">
              <a:buNone/>
            </a:pPr>
            <a:r>
              <a:rPr lang="sk-SK" dirty="0" smtClean="0"/>
              <a:t>pre rodičov budúcich prvákov</a:t>
            </a:r>
          </a:p>
          <a:p>
            <a:pPr algn="ctr">
              <a:buNone/>
            </a:pPr>
            <a:r>
              <a:rPr lang="sk-SK" dirty="0" smtClean="0"/>
              <a:t>a</a:t>
            </a:r>
          </a:p>
          <a:p>
            <a:pPr algn="ctr">
              <a:buNone/>
            </a:pPr>
            <a:r>
              <a:rPr lang="sk-SK" dirty="0" smtClean="0"/>
              <a:t>záujemcov o vzdelávanie sa na našej škole </a:t>
            </a:r>
            <a:endParaRPr lang="sk-SK" dirty="0"/>
          </a:p>
        </p:txBody>
      </p:sp>
      <p:pic>
        <p:nvPicPr>
          <p:cNvPr id="4" name="Obrázok 3" descr="Výsledok vyhľadávania obrázkov pre dopyt piktogramy škol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348880"/>
            <a:ext cx="1863080" cy="150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Deti, Silueta, Jasot, Zemegule, Krajiny, Svet, Šíp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509120"/>
            <a:ext cx="558011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RVCJ</a:t>
            </a:r>
            <a:br>
              <a:rPr lang="sk-SK" dirty="0" smtClean="0">
                <a:solidFill>
                  <a:srgbClr val="00B050"/>
                </a:solidFill>
              </a:rPr>
            </a:br>
            <a:r>
              <a:rPr lang="sk-SK" dirty="0" smtClean="0">
                <a:solidFill>
                  <a:srgbClr val="00B050"/>
                </a:solidFill>
              </a:rPr>
              <a:t> špecifiká variantu 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variant vhodný pre študijné typy žiakov, bezproblémový prechod na gymnázium a stredné školy</a:t>
            </a:r>
          </a:p>
          <a:p>
            <a:r>
              <a:rPr lang="sk-SK" dirty="0" smtClean="0"/>
              <a:t>podmienka zotrvanie v triede - priemer známok z hlavných predmetov na vysvedčení do 1,66 </a:t>
            </a:r>
          </a:p>
          <a:p>
            <a:r>
              <a:rPr lang="sk-SK" dirty="0" smtClean="0"/>
              <a:t>výber žiakov prebieha na konci 4</a:t>
            </a:r>
            <a:r>
              <a:rPr lang="sk-SK" dirty="0"/>
              <a:t>. </a:t>
            </a:r>
            <a:r>
              <a:rPr lang="sk-SK" dirty="0" smtClean="0"/>
              <a:t>ročníka – test zameraný </a:t>
            </a:r>
            <a:br>
              <a:rPr lang="sk-SK" dirty="0" smtClean="0"/>
            </a:br>
            <a:r>
              <a:rPr lang="sk-SK" dirty="0" smtClean="0"/>
              <a:t>na </a:t>
            </a:r>
            <a:r>
              <a:rPr lang="sk-SK" dirty="0"/>
              <a:t>predpoklady </a:t>
            </a:r>
            <a:r>
              <a:rPr lang="sk-SK" dirty="0" smtClean="0"/>
              <a:t>pre </a:t>
            </a:r>
            <a:r>
              <a:rPr lang="sk-SK" dirty="0"/>
              <a:t>štúdium cudzieho jazyka a na úroveň vedomosti anglického jazyka</a:t>
            </a:r>
            <a:r>
              <a:rPr lang="sk-SK" dirty="0" smtClean="0"/>
              <a:t>.</a:t>
            </a:r>
          </a:p>
          <a:p>
            <a:r>
              <a:rPr lang="sk-SK" dirty="0" smtClean="0"/>
              <a:t> z 19 disponibilných hodín na ISCED 2 sa  17 hodín venuje cudzím jazykom.  </a:t>
            </a:r>
          </a:p>
          <a:p>
            <a:r>
              <a:rPr lang="sk-SK" dirty="0" smtClean="0"/>
              <a:t>druhý cudzí jazyk – nemčina - od </a:t>
            </a:r>
            <a:r>
              <a:rPr lang="sk-SK" dirty="0"/>
              <a:t>6. </a:t>
            </a:r>
            <a:r>
              <a:rPr lang="sk-SK" dirty="0" smtClean="0"/>
              <a:t>ročníka</a:t>
            </a:r>
          </a:p>
          <a:p>
            <a:r>
              <a:rPr lang="sk-SK" dirty="0" smtClean="0"/>
              <a:t>vysoký dôraz sa kladie na rozvoj komunikačných kompetencií </a:t>
            </a:r>
          </a:p>
          <a:p>
            <a:r>
              <a:rPr lang="sk-SK" dirty="0" smtClean="0"/>
              <a:t>každý </a:t>
            </a:r>
            <a:r>
              <a:rPr lang="sk-SK" dirty="0"/>
              <a:t>mesiac 1 vyučovací blok s cudzojazyčným lektorom </a:t>
            </a:r>
            <a:endParaRPr lang="sk-SK" dirty="0" smtClean="0"/>
          </a:p>
          <a:p>
            <a:r>
              <a:rPr lang="sk-SK" dirty="0" smtClean="0"/>
              <a:t>celotýždenný </a:t>
            </a:r>
            <a:r>
              <a:rPr lang="sk-SK" dirty="0"/>
              <a:t>kurz cudzieho jazyka s lektorom (</a:t>
            </a:r>
            <a:r>
              <a:rPr lang="sk-SK" dirty="0" err="1"/>
              <a:t>native</a:t>
            </a:r>
            <a:r>
              <a:rPr lang="sk-SK" dirty="0"/>
              <a:t> speaker</a:t>
            </a:r>
            <a:r>
              <a:rPr lang="sk-SK" dirty="0" smtClean="0"/>
              <a:t>) - </a:t>
            </a:r>
            <a:r>
              <a:rPr lang="sk-SK" b="1" dirty="0" err="1" smtClean="0"/>
              <a:t>English</a:t>
            </a:r>
            <a:r>
              <a:rPr lang="sk-SK" b="1" dirty="0" smtClean="0"/>
              <a:t> </a:t>
            </a:r>
            <a:r>
              <a:rPr lang="sk-SK" b="1" dirty="0" err="1" smtClean="0"/>
              <a:t>week</a:t>
            </a:r>
            <a:r>
              <a:rPr lang="sk-SK" dirty="0" smtClean="0"/>
              <a:t> </a:t>
            </a:r>
          </a:p>
          <a:p>
            <a:r>
              <a:rPr lang="sk-SK" dirty="0"/>
              <a:t>k</a:t>
            </a:r>
            <a:r>
              <a:rPr lang="sk-SK" dirty="0" smtClean="0"/>
              <a:t>aždoročné zahraničné mobility</a:t>
            </a:r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Deti, Silueta, Jasot, Budúcnosť, Pozitívny, Pohľad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484785"/>
            <a:ext cx="70567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VINŽ</a:t>
            </a:r>
            <a:br>
              <a:rPr lang="sk-SK" dirty="0" smtClean="0">
                <a:solidFill>
                  <a:srgbClr val="00B050"/>
                </a:solidFill>
              </a:rPr>
            </a:br>
            <a:r>
              <a:rPr lang="sk-SK" dirty="0" smtClean="0">
                <a:solidFill>
                  <a:srgbClr val="00B050"/>
                </a:solidFill>
              </a:rPr>
              <a:t> špecifiká variantu na ISCED 2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 smtClean="0"/>
              <a:t>systém vzdelávania v triedach VINŽ - koncipovaný od 1. po 9. ročník základnej školy</a:t>
            </a:r>
          </a:p>
          <a:p>
            <a:r>
              <a:rPr lang="sk-SK" dirty="0" smtClean="0"/>
              <a:t>pracuje sa </a:t>
            </a:r>
            <a:r>
              <a:rPr lang="sk-SK" dirty="0"/>
              <a:t>v menších </a:t>
            </a:r>
            <a:r>
              <a:rPr lang="sk-SK" dirty="0" smtClean="0"/>
              <a:t>kolektívoch </a:t>
            </a:r>
          </a:p>
          <a:p>
            <a:r>
              <a:rPr lang="sk-SK" dirty="0" smtClean="0"/>
              <a:t>väčší </a:t>
            </a:r>
            <a:r>
              <a:rPr lang="sk-SK" dirty="0"/>
              <a:t>priestor na individuálny prístup </a:t>
            </a:r>
            <a:r>
              <a:rPr lang="sk-SK" dirty="0" smtClean="0"/>
              <a:t>učiteľa  </a:t>
            </a:r>
          </a:p>
          <a:p>
            <a:r>
              <a:rPr lang="sk-SK" dirty="0" smtClean="0"/>
              <a:t>rozvoj talentu </a:t>
            </a:r>
            <a:r>
              <a:rPr lang="sk-SK" dirty="0"/>
              <a:t>a </a:t>
            </a:r>
            <a:r>
              <a:rPr lang="sk-SK" dirty="0" smtClean="0"/>
              <a:t>nadania </a:t>
            </a:r>
            <a:r>
              <a:rPr lang="sk-SK" dirty="0"/>
              <a:t>žiaka v oblasti,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v </a:t>
            </a:r>
            <a:r>
              <a:rPr lang="sk-SK" dirty="0"/>
              <a:t>ktorej sa </a:t>
            </a:r>
            <a:r>
              <a:rPr lang="sk-SK" dirty="0" smtClean="0"/>
              <a:t>najvýraznejšie vyprofiluje </a:t>
            </a:r>
          </a:p>
          <a:p>
            <a:r>
              <a:rPr lang="sk-SK" dirty="0" smtClean="0"/>
              <a:t>obhajoba </a:t>
            </a:r>
            <a:r>
              <a:rPr lang="sk-SK" dirty="0"/>
              <a:t>ročníkovej </a:t>
            </a:r>
            <a:r>
              <a:rPr lang="sk-SK" dirty="0" smtClean="0"/>
              <a:t>práce </a:t>
            </a:r>
          </a:p>
          <a:p>
            <a:r>
              <a:rPr lang="sk-SK" dirty="0" smtClean="0"/>
              <a:t>Obohatenie – neštandardný vyučovací predmet</a:t>
            </a:r>
          </a:p>
          <a:p>
            <a:r>
              <a:rPr lang="sk-SK" dirty="0" smtClean="0"/>
              <a:t>úspešnosť v olympiádach, postupových súťažiach na celoslovenskej úrovni </a:t>
            </a:r>
          </a:p>
          <a:p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Projekty spolufinancované zo zdrojov EÚ, Ministerstvo vnútra SR - Krízové  riadenie"/>
          <p:cNvPicPr/>
          <p:nvPr/>
        </p:nvPicPr>
        <p:blipFill>
          <a:blip r:embed="rId2" cstate="print"/>
          <a:srcRect t="56113" b="17726"/>
          <a:stretch>
            <a:fillRect/>
          </a:stretch>
        </p:blipFill>
        <p:spPr bwMode="auto">
          <a:xfrm>
            <a:off x="4788024" y="0"/>
            <a:ext cx="40386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Projekty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dlhodobo sa zapájame do projektových výziev</a:t>
            </a:r>
          </a:p>
          <a:p>
            <a:r>
              <a:rPr lang="sk-SK" dirty="0" smtClean="0"/>
              <a:t>v poslednom období sme získali 500 000,- € </a:t>
            </a:r>
            <a:br>
              <a:rPr lang="sk-SK" dirty="0" smtClean="0"/>
            </a:br>
            <a:r>
              <a:rPr lang="sk-SK" dirty="0" smtClean="0"/>
              <a:t>z prostriedkov Európskej únie</a:t>
            </a:r>
          </a:p>
          <a:p>
            <a:r>
              <a:rPr lang="sk-SK" dirty="0" smtClean="0"/>
              <a:t>pracujeme na projekte, ktorý je zameraný </a:t>
            </a:r>
            <a:br>
              <a:rPr lang="sk-SK" dirty="0" smtClean="0"/>
            </a:br>
            <a:r>
              <a:rPr lang="sk-SK" dirty="0" smtClean="0"/>
              <a:t>na zlepšenie úrovne čitateľskej, matematickej a prírodovednej gramotnosti</a:t>
            </a:r>
          </a:p>
          <a:p>
            <a:r>
              <a:rPr lang="sk-SK" dirty="0" smtClean="0"/>
              <a:t>čerpáme finančné prostriedky na podporu </a:t>
            </a:r>
            <a:r>
              <a:rPr lang="sk-SK" dirty="0" err="1" smtClean="0"/>
              <a:t>inkluzívneho</a:t>
            </a:r>
            <a:r>
              <a:rPr lang="sk-SK" dirty="0" smtClean="0"/>
              <a:t> vzdelávania</a:t>
            </a:r>
          </a:p>
          <a:p>
            <a:r>
              <a:rPr lang="sk-SK" dirty="0" smtClean="0"/>
              <a:t>ukončili sme projekt v rámci  </a:t>
            </a:r>
            <a:r>
              <a:rPr lang="sk-SK" dirty="0" err="1" smtClean="0"/>
              <a:t>Erasmus</a:t>
            </a:r>
            <a:r>
              <a:rPr lang="sk-SK" dirty="0" smtClean="0"/>
              <a:t>+, spolupracujeme so 7 partnerskými krajinami </a:t>
            </a:r>
            <a:r>
              <a:rPr lang="sk-SK" dirty="0" smtClean="0"/>
              <a:t>(</a:t>
            </a:r>
            <a:r>
              <a:rPr lang="sk-SK" dirty="0" smtClean="0">
                <a:hlinkClick r:id="rId3"/>
              </a:rPr>
              <a:t>Pozr</a:t>
            </a:r>
            <a:r>
              <a:rPr lang="sk-SK" dirty="0" smtClean="0">
                <a:solidFill>
                  <a:srgbClr val="FF0000"/>
                </a:solidFill>
                <a:hlinkClick r:id="rId3"/>
              </a:rPr>
              <a:t>i tu</a:t>
            </a:r>
            <a:r>
              <a:rPr lang="sk-SK" dirty="0" smtClean="0"/>
              <a:t>)</a:t>
            </a:r>
            <a:endParaRPr lang="sk-SK" dirty="0" smtClean="0"/>
          </a:p>
          <a:p>
            <a:r>
              <a:rPr lang="sk-SK" dirty="0" smtClean="0"/>
              <a:t>zapájame sa do lokálnych výziev, napr. na účelné skrášlenie exteriéru školy, zlepšenie materiálno – technického vybavenia...  </a:t>
            </a:r>
          </a:p>
          <a:p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Radosť, Jasot, Nálada, Deti, Veselý Rozmar, Nadšenie"/>
          <p:cNvPicPr/>
          <p:nvPr/>
        </p:nvPicPr>
        <p:blipFill>
          <a:blip r:embed="rId2" cstate="print"/>
          <a:srcRect t="42975"/>
          <a:stretch>
            <a:fillRect/>
          </a:stretch>
        </p:blipFill>
        <p:spPr bwMode="auto">
          <a:xfrm>
            <a:off x="2987824" y="2132856"/>
            <a:ext cx="5762625" cy="358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Aktivity/súťaže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84784"/>
            <a:ext cx="7498080" cy="4763616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ročne v rámci školy minimálne 100 aktivít</a:t>
            </a:r>
          </a:p>
          <a:p>
            <a:pPr>
              <a:buNone/>
            </a:pPr>
            <a:r>
              <a:rPr lang="sk-SK" dirty="0" smtClean="0"/>
              <a:t>(</a:t>
            </a:r>
            <a:r>
              <a:rPr lang="sk-SK" dirty="0" smtClean="0">
                <a:hlinkClick r:id="rId3"/>
              </a:rPr>
              <a:t>Viac TU</a:t>
            </a:r>
            <a:r>
              <a:rPr lang="sk-SK" dirty="0" smtClean="0"/>
              <a:t>)</a:t>
            </a:r>
            <a:endParaRPr lang="sk-SK" dirty="0" smtClean="0"/>
          </a:p>
          <a:p>
            <a:r>
              <a:rPr lang="sk-SK" dirty="0" smtClean="0"/>
              <a:t>tradičné</a:t>
            </a:r>
          </a:p>
          <a:p>
            <a:r>
              <a:rPr lang="sk-SK" dirty="0" smtClean="0"/>
              <a:t>netradičné</a:t>
            </a:r>
          </a:p>
          <a:p>
            <a:r>
              <a:rPr lang="sk-SK" dirty="0" smtClean="0"/>
              <a:t>umelecké</a:t>
            </a:r>
          </a:p>
          <a:p>
            <a:r>
              <a:rPr lang="sk-SK" dirty="0" smtClean="0"/>
              <a:t>športové</a:t>
            </a:r>
          </a:p>
          <a:p>
            <a:r>
              <a:rPr lang="sk-SK" dirty="0" smtClean="0"/>
              <a:t>vzdelávacie</a:t>
            </a:r>
          </a:p>
          <a:p>
            <a:r>
              <a:rPr lang="sk-SK" dirty="0" smtClean="0"/>
              <a:t>popredné umiestnenia v postupových súťažiach a predmetových olympiádach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https://media.istockphoto.com/photos/many-people-together-having-an-idea-symbolized-by-icons-on-cubes-picture-id1130383058?b=1&amp;k=6&amp;m=1130383058&amp;s=170667a&amp;w=0&amp;h=3tEUIo2cy28L_rdRI2VE1Z7F2PB7UfgdeZ-6-9ywFCE=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75656" y="1628800"/>
            <a:ext cx="6984776" cy="475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Starostlivosť o žiakov so ŠVVP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sk-SK" dirty="0" smtClean="0"/>
          </a:p>
          <a:p>
            <a:r>
              <a:rPr lang="sk-SK" sz="4000" dirty="0" smtClean="0"/>
              <a:t>podpora </a:t>
            </a:r>
            <a:r>
              <a:rPr lang="sk-SK" sz="4000" dirty="0" err="1" smtClean="0"/>
              <a:t>inkluzívneho</a:t>
            </a:r>
            <a:r>
              <a:rPr lang="sk-SK" sz="4000" dirty="0" smtClean="0"/>
              <a:t> tímu</a:t>
            </a:r>
          </a:p>
          <a:p>
            <a:pPr>
              <a:buFontTx/>
              <a:buChar char="-"/>
            </a:pPr>
            <a:r>
              <a:rPr lang="sk-SK" sz="4000" dirty="0" smtClean="0"/>
              <a:t>pedagogické asistentky </a:t>
            </a:r>
          </a:p>
          <a:p>
            <a:pPr>
              <a:buFontTx/>
              <a:buChar char="-"/>
            </a:pPr>
            <a:r>
              <a:rPr lang="sk-SK" sz="4000" dirty="0" smtClean="0"/>
              <a:t>školské špeciálne pedagogičky</a:t>
            </a:r>
          </a:p>
          <a:p>
            <a:pPr>
              <a:buNone/>
            </a:pPr>
            <a:endParaRPr lang="sk-SK" sz="4000" dirty="0" smtClean="0"/>
          </a:p>
          <a:p>
            <a:r>
              <a:rPr lang="sk-SK" sz="4000" dirty="0" smtClean="0"/>
              <a:t>široká škála kompenzačných pomôcok</a:t>
            </a:r>
          </a:p>
          <a:p>
            <a:r>
              <a:rPr lang="sk-SK" sz="4000" dirty="0" smtClean="0"/>
              <a:t>individuálny prístup</a:t>
            </a:r>
          </a:p>
          <a:p>
            <a:r>
              <a:rPr lang="sk-SK" sz="4000" dirty="0" smtClean="0"/>
              <a:t>spolupráca s poradnými centrami a odbornými pracoviskami</a:t>
            </a:r>
          </a:p>
          <a:p>
            <a:pPr>
              <a:buFontTx/>
              <a:buChar char="-"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</a:t>
            </a:r>
          </a:p>
          <a:p>
            <a:pPr>
              <a:buFontTx/>
              <a:buChar char="-"/>
            </a:pP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https://media.istockphoto.com/photos/businessman-chooses-a-smile-emoticon-icons-face-happy-symbol-on-picture-id1190150848?b=1&amp;k=6&amp;m=1190150848&amp;s=170667a&amp;w=0&amp;h=KTdYZL5fK8e8RpWHw2GdHPjuLFdnf4Aao15d4W30GY8=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403648" y="0"/>
            <a:ext cx="3480073" cy="232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Školský psychológ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sz="2500" dirty="0" smtClean="0"/>
          </a:p>
          <a:p>
            <a:endParaRPr lang="sk-SK" sz="2500" dirty="0" smtClean="0"/>
          </a:p>
          <a:p>
            <a:r>
              <a:rPr lang="sk-SK" sz="2500" dirty="0" smtClean="0"/>
              <a:t>poradenská činnosť pre žiakov, zákonných zástupcov a pedagogických zamestnancov</a:t>
            </a:r>
          </a:p>
          <a:p>
            <a:r>
              <a:rPr lang="sk-SK" sz="2500" dirty="0" smtClean="0"/>
              <a:t>prevencia pred patologickými prejavmi správania</a:t>
            </a:r>
          </a:p>
          <a:p>
            <a:r>
              <a:rPr lang="sk-SK" sz="2500" dirty="0" smtClean="0"/>
              <a:t>upevňovanie priateľských vzťahov v triedach </a:t>
            </a:r>
          </a:p>
          <a:p>
            <a:r>
              <a:rPr lang="sk-SK" sz="2500" dirty="0" smtClean="0"/>
              <a:t>pozitívna klíma na škole</a:t>
            </a:r>
            <a:endParaRPr lang="sk-SK" sz="25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Spätná Väzba, Star Rating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76056" y="4941168"/>
            <a:ext cx="4391025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Ďakujeme za pozornosť!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pPr algn="ctr">
              <a:buNone/>
            </a:pPr>
            <a:r>
              <a:rPr lang="sk-SK" dirty="0" smtClean="0"/>
              <a:t>  </a:t>
            </a:r>
            <a:r>
              <a:rPr lang="sk-SK" dirty="0" smtClean="0">
                <a:solidFill>
                  <a:srgbClr val="FF0000"/>
                </a:solidFill>
              </a:rPr>
              <a:t>Brány „JEDNOTKY“ sú otvorené pre každého!</a:t>
            </a:r>
          </a:p>
          <a:p>
            <a:pPr>
              <a:buNone/>
            </a:pPr>
            <a:r>
              <a:rPr lang="sk-SK" dirty="0" smtClean="0"/>
              <a:t>Bude nám potešením, ak sa rozhodnete stať členom našej školskej rodiny!</a:t>
            </a:r>
          </a:p>
          <a:p>
            <a:pPr>
              <a:buNone/>
            </a:pPr>
            <a:endParaRPr lang="sk-SK" dirty="0" smtClean="0"/>
          </a:p>
          <a:p>
            <a:pPr algn="ctr">
              <a:buNone/>
            </a:pPr>
            <a:r>
              <a:rPr lang="sk-SK" dirty="0" smtClean="0"/>
              <a:t>Tešíme sa na stretnutie!</a:t>
            </a:r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314920"/>
          </a:xfrm>
        </p:spPr>
        <p:txBody>
          <a:bodyPr>
            <a:normAutofit/>
          </a:bodyPr>
          <a:lstStyle/>
          <a:p>
            <a:pPr algn="ctr"/>
            <a:r>
              <a:rPr lang="sk-SK" dirty="0" smtClean="0">
                <a:solidFill>
                  <a:srgbClr val="AA5006"/>
                </a:solidFill>
              </a:rPr>
              <a:t>...Robíme všetko, čo je </a:t>
            </a:r>
            <a:br>
              <a:rPr lang="sk-SK" dirty="0" smtClean="0">
                <a:solidFill>
                  <a:srgbClr val="AA5006"/>
                </a:solidFill>
              </a:rPr>
            </a:br>
            <a:r>
              <a:rPr lang="sk-SK" dirty="0" smtClean="0">
                <a:solidFill>
                  <a:srgbClr val="AA5006"/>
                </a:solidFill>
              </a:rPr>
              <a:t>v našich silách, aby žiaci dosiahli všetko, čo je v ich silách...</a:t>
            </a:r>
            <a:endParaRPr lang="sk-SK" dirty="0">
              <a:solidFill>
                <a:srgbClr val="AA5006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Základná škola Andreja Kmeťa</a:t>
            </a:r>
            <a:br>
              <a:rPr lang="sk-SK" dirty="0" smtClean="0">
                <a:solidFill>
                  <a:srgbClr val="00B050"/>
                </a:solidFill>
              </a:rPr>
            </a:br>
            <a:r>
              <a:rPr lang="sk-SK" dirty="0" smtClean="0">
                <a:solidFill>
                  <a:srgbClr val="00B050"/>
                </a:solidFill>
              </a:rPr>
              <a:t>Levice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sk-SK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sk-SK" sz="4400" b="1" dirty="0" smtClean="0">
                <a:solidFill>
                  <a:schemeClr val="tx1"/>
                </a:solidFill>
              </a:rPr>
              <a:t>Škola súčasnosti 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tx1"/>
                </a:solidFill>
              </a:rPr>
              <a:t>tvorivá, dynamická, ambiciózna  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tx1"/>
                </a:solidFill>
              </a:rPr>
              <a:t>kráčame s dobou, vyhľadávame inovácie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tx1"/>
                </a:solidFill>
              </a:rPr>
              <a:t>kreatívny, erudovaný tím pedagógov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tx1"/>
                </a:solidFill>
              </a:rPr>
              <a:t>výborné podmienky pre dištančné vzdelávanie</a:t>
            </a:r>
          </a:p>
          <a:p>
            <a:pPr>
              <a:buFontTx/>
              <a:buChar char="-"/>
            </a:pPr>
            <a:r>
              <a:rPr lang="sk-SK" dirty="0" smtClean="0"/>
              <a:t>nadštandardné materiálno – technické vybavenie</a:t>
            </a:r>
          </a:p>
          <a:p>
            <a:pPr>
              <a:buFontTx/>
              <a:buChar char="-"/>
            </a:pPr>
            <a:r>
              <a:rPr lang="sk-SK" dirty="0" smtClean="0"/>
              <a:t>...   </a:t>
            </a:r>
          </a:p>
          <a:p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Výsledok vyhľadávania obrázkov pre dopyt piktogramy škol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25144"/>
            <a:ext cx="2543175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Všeobecné údaje 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550 žiakov, </a:t>
            </a:r>
            <a:r>
              <a:rPr lang="sk-SK" sz="2800" dirty="0" err="1" smtClean="0"/>
              <a:t>plnoorganizovaná</a:t>
            </a:r>
            <a:r>
              <a:rPr lang="sk-SK" sz="2800" dirty="0" smtClean="0"/>
              <a:t> škola</a:t>
            </a:r>
          </a:p>
          <a:p>
            <a:r>
              <a:rPr lang="sk-SK" sz="2800" dirty="0" smtClean="0"/>
              <a:t>31 tried</a:t>
            </a:r>
          </a:p>
          <a:p>
            <a:r>
              <a:rPr lang="sk-SK" sz="2800" dirty="0" smtClean="0"/>
              <a:t>83 zamestnancov</a:t>
            </a:r>
          </a:p>
          <a:p>
            <a:r>
              <a:rPr lang="sk-SK" sz="2800" dirty="0" smtClean="0"/>
              <a:t>učitelia prvého a druhého stupňa (45)</a:t>
            </a:r>
          </a:p>
          <a:p>
            <a:r>
              <a:rPr lang="sk-SK" sz="2800" dirty="0" smtClean="0"/>
              <a:t>vychovávatelia školského klubu (7)</a:t>
            </a:r>
          </a:p>
          <a:p>
            <a:r>
              <a:rPr lang="sk-SK" sz="2800" dirty="0" smtClean="0"/>
              <a:t>školskí špeciálni pedagógovia (2)</a:t>
            </a:r>
          </a:p>
          <a:p>
            <a:r>
              <a:rPr lang="sk-SK" sz="2800" dirty="0" smtClean="0"/>
              <a:t>pedagogickí asistenti (8)</a:t>
            </a:r>
          </a:p>
          <a:p>
            <a:r>
              <a:rPr lang="sk-SK" sz="2800" dirty="0" smtClean="0"/>
              <a:t>školský psychológ (1)</a:t>
            </a:r>
          </a:p>
          <a:p>
            <a:r>
              <a:rPr lang="sk-SK" sz="2800" dirty="0" smtClean="0"/>
              <a:t>nepedagogickí zamestnanci (20)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Výsledok vyhľadávania obrázkov pre dopyt piktogramy škol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445224"/>
            <a:ext cx="2543175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Všeobecné údaje 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jediná škola v meste vybudovaná ako pavilónový komplex budov A-F </a:t>
            </a:r>
          </a:p>
          <a:p>
            <a:pPr>
              <a:buNone/>
            </a:pPr>
            <a:r>
              <a:rPr lang="sk-SK" dirty="0" smtClean="0"/>
              <a:t>- interiér a podmienky každého pavilónu sú prispôsobené veku žiakov, ktorí ho navštevujú</a:t>
            </a:r>
          </a:p>
          <a:p>
            <a:pPr>
              <a:buNone/>
            </a:pPr>
            <a:r>
              <a:rPr lang="sk-SK" dirty="0" smtClean="0"/>
              <a:t> - pokojné rodinné prostredie</a:t>
            </a:r>
          </a:p>
          <a:p>
            <a:pPr>
              <a:buNone/>
            </a:pPr>
            <a:r>
              <a:rPr lang="sk-SK" dirty="0" smtClean="0"/>
              <a:t> - znížená hlučnosť</a:t>
            </a:r>
          </a:p>
          <a:p>
            <a:pPr>
              <a:buNone/>
            </a:pPr>
            <a:r>
              <a:rPr lang="sk-SK" dirty="0" smtClean="0"/>
              <a:t>- vysoká hygienická a  epidemiologická </a:t>
            </a:r>
            <a:br>
              <a:rPr lang="sk-SK" dirty="0" smtClean="0"/>
            </a:br>
            <a:r>
              <a:rPr lang="sk-SK" dirty="0" smtClean="0"/>
              <a:t>bezpečnosť</a:t>
            </a:r>
          </a:p>
          <a:p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Deti, Študenti, Späť Do Školy, Chlapec, Dievča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2000"/>
          </a:blip>
          <a:srcRect/>
          <a:stretch>
            <a:fillRect/>
          </a:stretch>
        </p:blipFill>
        <p:spPr bwMode="auto">
          <a:xfrm>
            <a:off x="1043608" y="2060848"/>
            <a:ext cx="770485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ISCED 1 (1. – 4. ročník)</a:t>
            </a:r>
            <a:br>
              <a:rPr lang="sk-SK" dirty="0" smtClean="0">
                <a:solidFill>
                  <a:srgbClr val="FF0000"/>
                </a:solidFill>
              </a:rPr>
            </a:br>
            <a:r>
              <a:rPr lang="sk-SK" b="1" dirty="0" smtClean="0">
                <a:solidFill>
                  <a:srgbClr val="FF0000"/>
                </a:solidFill>
              </a:rPr>
              <a:t>možnosť výberu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71600" y="1412776"/>
            <a:ext cx="4114800" cy="648071"/>
          </a:xfrm>
          <a:noFill/>
        </p:spPr>
        <p:txBody>
          <a:bodyPr>
            <a:normAutofit/>
          </a:bodyPr>
          <a:lstStyle/>
          <a:p>
            <a:pPr algn="ctr"/>
            <a:r>
              <a:rPr lang="sk-SK" b="1" dirty="0" smtClean="0"/>
              <a:t>Triedy TVIP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1700" dirty="0" smtClean="0"/>
              <a:t>(</a:t>
            </a:r>
            <a:r>
              <a:rPr lang="sk-SK" sz="1500" dirty="0" smtClean="0"/>
              <a:t>tvorivé vzdelávanie inovatívnymi prvkami)</a:t>
            </a:r>
            <a:endParaRPr lang="sk-SK" sz="15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4932040" y="1412776"/>
            <a:ext cx="4023360" cy="640080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/>
              <a:t>Triedy VINŽ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1700" b="0" dirty="0" smtClean="0"/>
              <a:t>(</a:t>
            </a:r>
            <a:r>
              <a:rPr lang="sk-SK" sz="1600" dirty="0" smtClean="0"/>
              <a:t>vzdelávanie intelektovo nadaných žiakov</a:t>
            </a:r>
            <a:r>
              <a:rPr lang="sk-SK" sz="1600" b="0" dirty="0" smtClean="0"/>
              <a:t>)</a:t>
            </a:r>
            <a:endParaRPr lang="sk-SK" b="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827584" y="2060848"/>
            <a:ext cx="4023360" cy="4114800"/>
          </a:xfrm>
        </p:spPr>
        <p:txBody>
          <a:bodyPr>
            <a:normAutofit/>
          </a:bodyPr>
          <a:lstStyle/>
          <a:p>
            <a:r>
              <a:rPr lang="sk-SK" sz="2000" dirty="0" smtClean="0"/>
              <a:t>výborná adaptácia na školské prostredie </a:t>
            </a:r>
          </a:p>
          <a:p>
            <a:r>
              <a:rPr lang="sk-SK" sz="2000" dirty="0" smtClean="0"/>
              <a:t>skúsené, rodičmi vysoko hodnotené, príjemné pani učiteľky a páni učitelia</a:t>
            </a:r>
          </a:p>
          <a:p>
            <a:r>
              <a:rPr lang="sk-SK" sz="2000" dirty="0" smtClean="0"/>
              <a:t>primerané pracovné tempo</a:t>
            </a:r>
          </a:p>
          <a:p>
            <a:r>
              <a:rPr lang="sk-SK" sz="2000" dirty="0" smtClean="0"/>
              <a:t>výborné vzdelávacie výsledky – v celoslovenských testovaniach </a:t>
            </a:r>
            <a:br>
              <a:rPr lang="sk-SK" sz="2000" dirty="0" smtClean="0"/>
            </a:br>
            <a:r>
              <a:rPr lang="sk-SK" sz="2000" dirty="0" smtClean="0"/>
              <a:t>nad celoslovenský priemer</a:t>
            </a:r>
          </a:p>
          <a:p>
            <a:r>
              <a:rPr lang="sk-SK" sz="2000" dirty="0" smtClean="0"/>
              <a:t>vyučovanie matematiky </a:t>
            </a:r>
            <a:br>
              <a:rPr lang="sk-SK" sz="2000" dirty="0" smtClean="0"/>
            </a:br>
            <a:r>
              <a:rPr lang="sk-SK" sz="2000" dirty="0" smtClean="0"/>
              <a:t>s prvkami </a:t>
            </a:r>
            <a:r>
              <a:rPr lang="sk-SK" sz="2000" dirty="0" err="1" smtClean="0"/>
              <a:t>Hejného</a:t>
            </a:r>
            <a:r>
              <a:rPr lang="sk-SK" sz="2000" dirty="0" smtClean="0"/>
              <a:t> metódy</a:t>
            </a:r>
          </a:p>
          <a:p>
            <a:endParaRPr lang="sk-SK" sz="2000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88024" y="2132856"/>
            <a:ext cx="4023360" cy="4114800"/>
          </a:xfrm>
        </p:spPr>
        <p:txBody>
          <a:bodyPr>
            <a:normAutofit fontScale="92500" lnSpcReduction="10000"/>
          </a:bodyPr>
          <a:lstStyle/>
          <a:p>
            <a:r>
              <a:rPr lang="sk-SK" sz="2200" dirty="0" smtClean="0"/>
              <a:t>20 ročné skúsenosti s prácou s nadanými žiakmi</a:t>
            </a:r>
          </a:p>
          <a:p>
            <a:r>
              <a:rPr lang="sk-SK" sz="2200" dirty="0" smtClean="0"/>
              <a:t>metodika projektu APROGEN – autorka </a:t>
            </a:r>
            <a:br>
              <a:rPr lang="sk-SK" sz="2200" dirty="0" smtClean="0"/>
            </a:br>
            <a:r>
              <a:rPr lang="sk-SK" sz="2200" dirty="0" smtClean="0"/>
              <a:t>PhDr. </a:t>
            </a:r>
            <a:r>
              <a:rPr lang="sk-SK" sz="2200" dirty="0" err="1" smtClean="0"/>
              <a:t>J.Laznibatová</a:t>
            </a:r>
            <a:r>
              <a:rPr lang="sk-SK" sz="2200" dirty="0" smtClean="0"/>
              <a:t> CSc.</a:t>
            </a:r>
          </a:p>
          <a:p>
            <a:r>
              <a:rPr lang="sk-SK" sz="2200" dirty="0" smtClean="0"/>
              <a:t>nutná a postačujúca podmienka  prijatia do triedy</a:t>
            </a:r>
            <a:br>
              <a:rPr lang="sk-SK" sz="2200" dirty="0" smtClean="0"/>
            </a:br>
            <a:r>
              <a:rPr lang="sk-SK" sz="2200" dirty="0" smtClean="0"/>
              <a:t>– záver z vyšetrenia </a:t>
            </a:r>
            <a:r>
              <a:rPr lang="sk-SK" sz="2200" dirty="0" err="1" smtClean="0"/>
              <a:t>CPPPaP</a:t>
            </a:r>
            <a:r>
              <a:rPr lang="sk-SK" sz="2200" dirty="0" smtClean="0"/>
              <a:t> – žiak všeobecne intelektovo nadaný, IQ nad 130 bodov</a:t>
            </a:r>
          </a:p>
          <a:p>
            <a:r>
              <a:rPr lang="sk-SK" sz="2200" dirty="0" smtClean="0"/>
              <a:t>práca v malých tímoch, individuálny prístup, dôraz na vyvážený rozvoj IQ a EQ  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https://media.istockphoto.com/photos/question-and-answer-picture-id1160610467?b=1&amp;k=6&amp;m=1160610467&amp;s=170667a&amp;w=0&amp;h=6n78ona4XBM0yqkFpL4BQvbZkRykuzSNXoiVw89lLJ0=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8898" t="16224" r="35433"/>
          <a:stretch>
            <a:fillRect/>
          </a:stretch>
        </p:blipFill>
        <p:spPr bwMode="auto">
          <a:xfrm>
            <a:off x="4572000" y="4221088"/>
            <a:ext cx="18722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ISCED 2 (5. – 9. ročník)</a:t>
            </a:r>
            <a:br>
              <a:rPr lang="sk-SK" dirty="0" smtClean="0">
                <a:solidFill>
                  <a:srgbClr val="FF0000"/>
                </a:solidFill>
              </a:rPr>
            </a:br>
            <a:r>
              <a:rPr lang="sk-SK" b="1" dirty="0" smtClean="0">
                <a:solidFill>
                  <a:srgbClr val="FF0000"/>
                </a:solidFill>
              </a:rPr>
              <a:t>výber z 3 možností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b="1" dirty="0" smtClean="0"/>
              <a:t>1. TVIP       2. VINŽ       3. RVCJ</a:t>
            </a:r>
            <a:br>
              <a:rPr lang="sk-SK" b="1" dirty="0" smtClean="0"/>
            </a:br>
            <a:r>
              <a:rPr lang="sk-SK" b="1" dirty="0" smtClean="0"/>
              <a:t>                                    </a:t>
            </a:r>
            <a:r>
              <a:rPr lang="sk-SK" sz="1600" b="1" dirty="0" smtClean="0"/>
              <a:t>(rozšírené vyučovanie</a:t>
            </a:r>
            <a:br>
              <a:rPr lang="sk-SK" sz="1600" b="1" dirty="0" smtClean="0"/>
            </a:br>
            <a:r>
              <a:rPr lang="sk-SK" sz="1600" b="1" dirty="0" smtClean="0"/>
              <a:t>                                                                        cudzích jazykov)   </a:t>
            </a:r>
          </a:p>
          <a:p>
            <a:pPr>
              <a:buNone/>
            </a:pPr>
            <a:r>
              <a:rPr lang="sk-SK" b="1" dirty="0" smtClean="0"/>
              <a:t>      </a:t>
            </a:r>
            <a:br>
              <a:rPr lang="sk-SK" b="1" dirty="0" smtClean="0"/>
            </a:br>
            <a:r>
              <a:rPr lang="sk-SK" b="1" dirty="0" smtClean="0"/>
              <a:t>     </a:t>
            </a:r>
            <a:r>
              <a:rPr lang="sk-SK" dirty="0" smtClean="0"/>
              <a:t>pokračovanie         nová príležitosť </a:t>
            </a:r>
            <a:br>
              <a:rPr lang="sk-SK" dirty="0" smtClean="0"/>
            </a:br>
            <a:r>
              <a:rPr lang="sk-SK" dirty="0" smtClean="0"/>
              <a:t>    aj na ISCED 2         </a:t>
            </a:r>
            <a:r>
              <a:rPr lang="sk-SK" dirty="0" smtClean="0">
                <a:solidFill>
                  <a:srgbClr val="FF0000"/>
                </a:solidFill>
              </a:rPr>
              <a:t>na  profiláciu</a:t>
            </a: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</a:rPr>
              <a:t>                                   vzdelávania žiaka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  <a:p>
            <a:endParaRPr lang="sk-SK" b="1" dirty="0" smtClean="0"/>
          </a:p>
          <a:p>
            <a:endParaRPr lang="sk-SK" dirty="0"/>
          </a:p>
        </p:txBody>
      </p:sp>
      <p:sp>
        <p:nvSpPr>
          <p:cNvPr id="5" name="Pravá zložená zátvorka 4"/>
          <p:cNvSpPr/>
          <p:nvPr/>
        </p:nvSpPr>
        <p:spPr>
          <a:xfrm rot="5400000">
            <a:off x="2831232" y="1281336"/>
            <a:ext cx="1105272" cy="36724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Výsledok vyhľadávania obrázkov pre dopyt piktogramy škol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445224"/>
            <a:ext cx="2543175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ISCED 2 (5. – 9. ročník)</a:t>
            </a:r>
            <a:br>
              <a:rPr lang="sk-SK" dirty="0" smtClean="0">
                <a:solidFill>
                  <a:srgbClr val="00B050"/>
                </a:solidFill>
              </a:rPr>
            </a:br>
            <a:r>
              <a:rPr lang="sk-SK" sz="3600" dirty="0" smtClean="0">
                <a:solidFill>
                  <a:srgbClr val="00B050"/>
                </a:solidFill>
              </a:rPr>
              <a:t>Čo majú všetky varianty spoločné? 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jedinečná organizácia vyučovania </a:t>
            </a:r>
            <a:br>
              <a:rPr lang="sk-SK" dirty="0" smtClean="0"/>
            </a:br>
            <a:r>
              <a:rPr lang="sk-SK" dirty="0" smtClean="0"/>
              <a:t>v </a:t>
            </a:r>
            <a:r>
              <a:rPr lang="sk-SK" b="1" dirty="0" smtClean="0"/>
              <a:t>90 minútových blokoch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dirty="0" smtClean="0"/>
              <a:t>(</a:t>
            </a:r>
            <a:r>
              <a:rPr lang="sk-SK" sz="2800" b="1" i="1" dirty="0" smtClean="0">
                <a:solidFill>
                  <a:srgbClr val="92D050"/>
                </a:solidFill>
              </a:rPr>
              <a:t>inšpirácia z úspešnej školy v Mníchove</a:t>
            </a:r>
            <a:r>
              <a:rPr lang="sk-SK" dirty="0" smtClean="0"/>
              <a:t>)</a:t>
            </a:r>
          </a:p>
          <a:p>
            <a:r>
              <a:rPr lang="sk-SK" dirty="0" smtClean="0"/>
              <a:t>žiak sa denne pripravuje maximálne </a:t>
            </a:r>
            <a:br>
              <a:rPr lang="sk-SK" dirty="0" smtClean="0"/>
            </a:br>
            <a:r>
              <a:rPr lang="sk-SK" dirty="0" smtClean="0"/>
              <a:t>na 3 vyučovacie predmety</a:t>
            </a:r>
          </a:p>
          <a:p>
            <a:r>
              <a:rPr lang="sk-SK" dirty="0" smtClean="0"/>
              <a:t>dostatočný časový priestor na realizáciu vyučovania modernými didaktickými metódami (</a:t>
            </a:r>
            <a:r>
              <a:rPr lang="sk-SK" sz="2800" i="1" dirty="0" smtClean="0"/>
              <a:t>tímová práce, projektové vyučovanie, bádateľské metódy, aktivity...</a:t>
            </a:r>
            <a:r>
              <a:rPr lang="sk-SK" dirty="0" smtClean="0"/>
              <a:t>)</a:t>
            </a:r>
          </a:p>
          <a:p>
            <a:r>
              <a:rPr lang="sk-SK" dirty="0" smtClean="0"/>
              <a:t>dosiahnuté výsledky v celoštátnych testovaniach nad celoslovenský priemer</a:t>
            </a:r>
          </a:p>
          <a:p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Problém, Smajlíka, Riešenie, Úsmev"/>
          <p:cNvPicPr/>
          <p:nvPr/>
        </p:nvPicPr>
        <p:blipFill>
          <a:blip r:embed="rId2" cstate="print">
            <a:lum bright="31000"/>
          </a:blip>
          <a:srcRect/>
          <a:stretch>
            <a:fillRect/>
          </a:stretch>
        </p:blipFill>
        <p:spPr bwMode="auto">
          <a:xfrm>
            <a:off x="755576" y="2708920"/>
            <a:ext cx="36724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TVIP </a:t>
            </a:r>
            <a:br>
              <a:rPr lang="sk-SK" dirty="0" smtClean="0">
                <a:solidFill>
                  <a:srgbClr val="00B050"/>
                </a:solidFill>
              </a:rPr>
            </a:br>
            <a:r>
              <a:rPr lang="sk-SK" dirty="0" smtClean="0">
                <a:solidFill>
                  <a:srgbClr val="00B050"/>
                </a:solidFill>
              </a:rPr>
              <a:t>špecifiká variantu na ISCED 2 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>
          <a:xfrm>
            <a:off x="1115616" y="1556792"/>
            <a:ext cx="7498080" cy="4800600"/>
          </a:xfrm>
        </p:spPr>
        <p:txBody>
          <a:bodyPr>
            <a:noAutofit/>
          </a:bodyPr>
          <a:lstStyle/>
          <a:p>
            <a:r>
              <a:rPr lang="sk-SK" sz="2000" dirty="0" smtClean="0"/>
              <a:t>žiak je zaradený do variantu bez </a:t>
            </a:r>
            <a:r>
              <a:rPr lang="sk-SK" sz="2000" dirty="0"/>
              <a:t>splnenia akýchkoľvek </a:t>
            </a:r>
            <a:r>
              <a:rPr lang="sk-SK" sz="2000" dirty="0" smtClean="0"/>
              <a:t>kritérií</a:t>
            </a:r>
          </a:p>
          <a:p>
            <a:r>
              <a:rPr lang="sk-SK" sz="2000" dirty="0" smtClean="0"/>
              <a:t> </a:t>
            </a:r>
            <a:r>
              <a:rPr lang="sk-SK" sz="2000" dirty="0"/>
              <a:t>disponibilné hodiny </a:t>
            </a:r>
            <a:r>
              <a:rPr lang="sk-SK" sz="2000" dirty="0" smtClean="0"/>
              <a:t>sú využívané </a:t>
            </a:r>
            <a:r>
              <a:rPr lang="sk-SK" sz="2000" dirty="0"/>
              <a:t>na splnenie štandardov 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a </a:t>
            </a:r>
            <a:r>
              <a:rPr lang="sk-SK" sz="2000" dirty="0"/>
              <a:t>kompetencií štátneho vzdelávacieho </a:t>
            </a:r>
            <a:r>
              <a:rPr lang="sk-SK" sz="2000" dirty="0" smtClean="0"/>
              <a:t>programu</a:t>
            </a:r>
          </a:p>
          <a:p>
            <a:r>
              <a:rPr lang="sk-SK" sz="2000" dirty="0" smtClean="0"/>
              <a:t>v 5. – 7. ročníku 3-krát týždenne počas dopoludnia príprava na vyučovanie pod dohľadom pedagógov </a:t>
            </a:r>
          </a:p>
          <a:p>
            <a:r>
              <a:rPr lang="sk-SK" sz="2000" dirty="0" smtClean="0"/>
              <a:t>popoludnia bez domácich úloh – priestor na záujmovú činnosť</a:t>
            </a:r>
          </a:p>
          <a:p>
            <a:r>
              <a:rPr lang="sk-SK" sz="2000" dirty="0" smtClean="0"/>
              <a:t>v </a:t>
            </a:r>
            <a:r>
              <a:rPr lang="sk-SK" sz="2000" dirty="0"/>
              <a:t>7. ročníku </a:t>
            </a:r>
            <a:r>
              <a:rPr lang="sk-SK" sz="2000" dirty="0" smtClean="0"/>
              <a:t>výber povinne voliteľného predmetu z 3 možností</a:t>
            </a:r>
          </a:p>
          <a:p>
            <a:pPr>
              <a:buNone/>
            </a:pPr>
            <a:r>
              <a:rPr lang="sk-SK" sz="2000" dirty="0" smtClean="0"/>
              <a:t>                                         cudzí jazyk – nemčina</a:t>
            </a:r>
          </a:p>
          <a:p>
            <a:pPr>
              <a:buNone/>
            </a:pPr>
            <a:r>
              <a:rPr lang="sk-SK" sz="2000" dirty="0"/>
              <a:t> </a:t>
            </a:r>
            <a:r>
              <a:rPr lang="sk-SK" sz="2000" dirty="0" smtClean="0"/>
              <a:t>                                        cudzí jazyk – ruština</a:t>
            </a:r>
          </a:p>
          <a:p>
            <a:pPr>
              <a:buNone/>
            </a:pPr>
            <a:r>
              <a:rPr lang="sk-SK" sz="2000" dirty="0"/>
              <a:t> </a:t>
            </a:r>
            <a:r>
              <a:rPr lang="sk-SK" sz="2000" dirty="0" smtClean="0"/>
              <a:t>                                        technika v praxi – vyučovací predmet zameraný na  získavanie manuálnych a technických zručností (vhodný pre záujemcov o duálne vzdelávanie)</a:t>
            </a:r>
            <a:endParaRPr lang="sk-SK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</TotalTime>
  <Words>449</Words>
  <Application>Microsoft Office PowerPoint</Application>
  <PresentationFormat>Předvádění na obrazovce (4:3)</PresentationFormat>
  <Paragraphs>124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Slnovrat</vt:lpstr>
      <vt:lpstr>Základná škola Andreja Kmeťa Ul. M. R. Štefánika 34 Levice</vt:lpstr>
      <vt:lpstr>...Robíme všetko, čo je  v našich silách, aby žiaci dosiahli všetko, čo je v ich silách...</vt:lpstr>
      <vt:lpstr>Základná škola Andreja Kmeťa Levice</vt:lpstr>
      <vt:lpstr>Všeobecné údaje </vt:lpstr>
      <vt:lpstr>Všeobecné údaje </vt:lpstr>
      <vt:lpstr>ISCED 1 (1. – 4. ročník) možnosť výberu</vt:lpstr>
      <vt:lpstr>ISCED 2 (5. – 9. ročník) výber z 3 možností</vt:lpstr>
      <vt:lpstr>ISCED 2 (5. – 9. ročník) Čo majú všetky varianty spoločné? </vt:lpstr>
      <vt:lpstr>TVIP  špecifiká variantu na ISCED 2 </vt:lpstr>
      <vt:lpstr>RVCJ  špecifiká variantu </vt:lpstr>
      <vt:lpstr>VINŽ  špecifiká variantu na ISCED 2</vt:lpstr>
      <vt:lpstr>Projekty</vt:lpstr>
      <vt:lpstr>Aktivity/súťaže</vt:lpstr>
      <vt:lpstr>Starostlivosť o žiakov so ŠVVP</vt:lpstr>
      <vt:lpstr>Školský psychológ</vt:lpstr>
      <vt:lpstr>Ďakujeme za pozornosť!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Základná škola Andreja Kmeťa</dc:title>
  <dc:creator>Riaditel</dc:creator>
  <cp:lastModifiedBy>Aurel Macák</cp:lastModifiedBy>
  <cp:revision>115</cp:revision>
  <dcterms:created xsi:type="dcterms:W3CDTF">2021-02-17T09:24:24Z</dcterms:created>
  <dcterms:modified xsi:type="dcterms:W3CDTF">2021-02-24T07:00:48Z</dcterms:modified>
</cp:coreProperties>
</file>